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 id="257" r:id="rId6"/>
    <p:sldId id="260" r:id="rId7"/>
    <p:sldId id="259" r:id="rId8"/>
    <p:sldId id="261" r:id="rId9"/>
    <p:sldId id="262" r:id="rId10"/>
    <p:sldId id="263" r:id="rId11"/>
    <p:sldId id="264" r:id="rId12"/>
    <p:sldId id="265" r:id="rId13"/>
  </p:sldIdLst>
  <p:sldSz cx="10693400" cy="7569200"/>
  <p:notesSz cx="10693400" cy="75692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0DACE9"/>
    <a:srgbClr val="028B5D"/>
    <a:srgbClr val="FF00FF"/>
    <a:srgbClr val="A60367"/>
    <a:srgbClr val="A6D16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D04AE4-01F2-41C9-BB7F-B74C5763322F}" v="8" dt="2026-03-09T13:16:57.077"/>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94"/>
  </p:normalViewPr>
  <p:slideViewPr>
    <p:cSldViewPr>
      <p:cViewPr varScale="1">
        <p:scale>
          <a:sx n="71" d="100"/>
          <a:sy n="71" d="100"/>
        </p:scale>
        <p:origin x="1440" y="43"/>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481" y="2346452"/>
            <a:ext cx="9094788" cy="1589532"/>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04962" y="4238752"/>
            <a:ext cx="7489825" cy="18923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534987" y="1740916"/>
            <a:ext cx="4654391" cy="4995672"/>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10371" y="1740916"/>
            <a:ext cx="4654391" cy="4995672"/>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4/9/2026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4/9/2026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4/9/2026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34987" y="302768"/>
            <a:ext cx="9629775" cy="1211072"/>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534987" y="1740916"/>
            <a:ext cx="9629775" cy="499567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637915" y="7039356"/>
            <a:ext cx="3423920" cy="37846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34987" y="7039356"/>
            <a:ext cx="2460942" cy="37846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4/9/2026</a:t>
            </a:fld>
            <a:endParaRPr lang="en-US"/>
          </a:p>
        </p:txBody>
      </p:sp>
      <p:sp>
        <p:nvSpPr>
          <p:cNvPr id="6" name="Holder 6"/>
          <p:cNvSpPr>
            <a:spLocks noGrp="1"/>
          </p:cNvSpPr>
          <p:nvPr>
            <p:ph type="sldNum" sz="quarter" idx="7"/>
          </p:nvPr>
        </p:nvSpPr>
        <p:spPr>
          <a:xfrm>
            <a:off x="7703820" y="7039356"/>
            <a:ext cx="2460942" cy="37846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hyperlink" Target="https://www.combertonvc.org/curriculum/assessment" TargetMode="Externa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8" Type="http://schemas.openxmlformats.org/officeDocument/2006/relationships/hyperlink" Target="mailto:Com-Send@combertonvc.org" TargetMode="External"/><Relationship Id="rId3" Type="http://schemas.openxmlformats.org/officeDocument/2006/relationships/hyperlink" Target="https://www.cambridgeshire.gov.uk/residents/children-and-families/local-offer/" TargetMode="External"/><Relationship Id="rId7" Type="http://schemas.openxmlformats.org/officeDocument/2006/relationships/hyperlink" Target="mailto:Jhylton@combertonvc.org" TargetMode="External"/><Relationship Id="rId2" Type="http://schemas.openxmlformats.org/officeDocument/2006/relationships/hyperlink" Target="https://www.cambridgeshire.gov.uk/residents/children-and-families/local-offer/local-offer-care-and-family-support/send-information-advice-and-support-service-sendiass/" TargetMode="External"/><Relationship Id="rId1" Type="http://schemas.openxmlformats.org/officeDocument/2006/relationships/slideLayout" Target="../slideLayouts/slideLayout5.xml"/><Relationship Id="rId6" Type="http://schemas.openxmlformats.org/officeDocument/2006/relationships/hyperlink" Target="mailto:Lpeacey@combertonvc.org" TargetMode="External"/><Relationship Id="rId11" Type="http://schemas.openxmlformats.org/officeDocument/2006/relationships/hyperlink" Target="https://www.combertonvc.org/parent-and-student-information/policies" TargetMode="External"/><Relationship Id="rId5" Type="http://schemas.openxmlformats.org/officeDocument/2006/relationships/hyperlink" Target="mailto:Eoakleypullen@combertonvc.org" TargetMode="External"/><Relationship Id="rId10" Type="http://schemas.openxmlformats.org/officeDocument/2006/relationships/hyperlink" Target="https://www.catrust.co.uk/key-information/policies" TargetMode="External"/><Relationship Id="rId4" Type="http://schemas.openxmlformats.org/officeDocument/2006/relationships/hyperlink" Target="https://www.cambridgeshire.gov.uk/residents/working-together-children-families-and-adults/how-we-work/children-and-families-services/children-and-families-procedures-and-resources/think-family/" TargetMode="External"/><Relationship Id="rId9" Type="http://schemas.openxmlformats.org/officeDocument/2006/relationships/hyperlink" Target="mailto:com-college@combertonvc.org"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300990" y="1214119"/>
            <a:ext cx="5345430" cy="3257231"/>
          </a:xfrm>
          <a:custGeom>
            <a:avLst/>
            <a:gdLst/>
            <a:ahLst/>
            <a:cxnLst/>
            <a:rect l="l" t="t" r="r" b="b"/>
            <a:pathLst>
              <a:path w="5345430" h="2630170">
                <a:moveTo>
                  <a:pt x="0" y="438150"/>
                </a:moveTo>
                <a:lnTo>
                  <a:pt x="2539" y="390525"/>
                </a:lnTo>
                <a:lnTo>
                  <a:pt x="10160" y="344170"/>
                </a:lnTo>
                <a:lnTo>
                  <a:pt x="22225" y="299720"/>
                </a:lnTo>
                <a:lnTo>
                  <a:pt x="38735" y="257175"/>
                </a:lnTo>
                <a:lnTo>
                  <a:pt x="59689" y="217170"/>
                </a:lnTo>
                <a:lnTo>
                  <a:pt x="84454" y="179704"/>
                </a:lnTo>
                <a:lnTo>
                  <a:pt x="113029" y="144779"/>
                </a:lnTo>
                <a:lnTo>
                  <a:pt x="144779" y="113029"/>
                </a:lnTo>
                <a:lnTo>
                  <a:pt x="179704" y="84454"/>
                </a:lnTo>
                <a:lnTo>
                  <a:pt x="217170" y="59689"/>
                </a:lnTo>
                <a:lnTo>
                  <a:pt x="257175" y="38735"/>
                </a:lnTo>
                <a:lnTo>
                  <a:pt x="299720" y="22225"/>
                </a:lnTo>
                <a:lnTo>
                  <a:pt x="344170" y="10160"/>
                </a:lnTo>
                <a:lnTo>
                  <a:pt x="390525" y="2539"/>
                </a:lnTo>
                <a:lnTo>
                  <a:pt x="438150" y="0"/>
                </a:lnTo>
                <a:lnTo>
                  <a:pt x="4907280" y="0"/>
                </a:lnTo>
                <a:lnTo>
                  <a:pt x="4954905" y="2539"/>
                </a:lnTo>
                <a:lnTo>
                  <a:pt x="5001260" y="10160"/>
                </a:lnTo>
                <a:lnTo>
                  <a:pt x="5045710" y="22225"/>
                </a:lnTo>
                <a:lnTo>
                  <a:pt x="5088255" y="38735"/>
                </a:lnTo>
                <a:lnTo>
                  <a:pt x="5128260" y="59689"/>
                </a:lnTo>
                <a:lnTo>
                  <a:pt x="5165725" y="84454"/>
                </a:lnTo>
                <a:lnTo>
                  <a:pt x="5200650" y="113029"/>
                </a:lnTo>
                <a:lnTo>
                  <a:pt x="5232400" y="144779"/>
                </a:lnTo>
                <a:lnTo>
                  <a:pt x="5260975" y="179704"/>
                </a:lnTo>
                <a:lnTo>
                  <a:pt x="5285740" y="217170"/>
                </a:lnTo>
                <a:lnTo>
                  <a:pt x="5306695" y="257175"/>
                </a:lnTo>
                <a:lnTo>
                  <a:pt x="5323205" y="299720"/>
                </a:lnTo>
                <a:lnTo>
                  <a:pt x="5335270" y="344170"/>
                </a:lnTo>
                <a:lnTo>
                  <a:pt x="5342890" y="390525"/>
                </a:lnTo>
                <a:lnTo>
                  <a:pt x="5345430" y="438150"/>
                </a:lnTo>
                <a:lnTo>
                  <a:pt x="5345430" y="2192020"/>
                </a:lnTo>
                <a:lnTo>
                  <a:pt x="5342890" y="2239645"/>
                </a:lnTo>
                <a:lnTo>
                  <a:pt x="5335270" y="2286000"/>
                </a:lnTo>
                <a:lnTo>
                  <a:pt x="5323205" y="2330450"/>
                </a:lnTo>
                <a:lnTo>
                  <a:pt x="5306695" y="2372995"/>
                </a:lnTo>
                <a:lnTo>
                  <a:pt x="5285740" y="2413000"/>
                </a:lnTo>
                <a:lnTo>
                  <a:pt x="5260975" y="2450465"/>
                </a:lnTo>
                <a:lnTo>
                  <a:pt x="5232400" y="2485390"/>
                </a:lnTo>
                <a:lnTo>
                  <a:pt x="5200650" y="2517140"/>
                </a:lnTo>
                <a:lnTo>
                  <a:pt x="5165725" y="2545715"/>
                </a:lnTo>
                <a:lnTo>
                  <a:pt x="5128260" y="2570479"/>
                </a:lnTo>
                <a:lnTo>
                  <a:pt x="5088255" y="2591435"/>
                </a:lnTo>
                <a:lnTo>
                  <a:pt x="5045710" y="2607945"/>
                </a:lnTo>
                <a:lnTo>
                  <a:pt x="5001260" y="2620010"/>
                </a:lnTo>
                <a:lnTo>
                  <a:pt x="4954905" y="2627629"/>
                </a:lnTo>
                <a:lnTo>
                  <a:pt x="4907280" y="2630170"/>
                </a:lnTo>
                <a:lnTo>
                  <a:pt x="438150" y="2630170"/>
                </a:lnTo>
                <a:lnTo>
                  <a:pt x="390525" y="2627629"/>
                </a:lnTo>
                <a:lnTo>
                  <a:pt x="344170" y="2620010"/>
                </a:lnTo>
                <a:lnTo>
                  <a:pt x="299720" y="2607945"/>
                </a:lnTo>
                <a:lnTo>
                  <a:pt x="257175" y="2591435"/>
                </a:lnTo>
                <a:lnTo>
                  <a:pt x="217170" y="2570479"/>
                </a:lnTo>
                <a:lnTo>
                  <a:pt x="179704" y="2545715"/>
                </a:lnTo>
                <a:lnTo>
                  <a:pt x="144779" y="2517140"/>
                </a:lnTo>
                <a:lnTo>
                  <a:pt x="113029" y="2485390"/>
                </a:lnTo>
                <a:lnTo>
                  <a:pt x="84454" y="2450465"/>
                </a:lnTo>
                <a:lnTo>
                  <a:pt x="59689" y="2413000"/>
                </a:lnTo>
                <a:lnTo>
                  <a:pt x="38735" y="2372995"/>
                </a:lnTo>
                <a:lnTo>
                  <a:pt x="22225" y="2330450"/>
                </a:lnTo>
                <a:lnTo>
                  <a:pt x="10160" y="2286000"/>
                </a:lnTo>
                <a:lnTo>
                  <a:pt x="2539" y="2239645"/>
                </a:lnTo>
                <a:lnTo>
                  <a:pt x="0" y="2192020"/>
                </a:lnTo>
                <a:lnTo>
                  <a:pt x="0" y="438150"/>
                </a:lnTo>
                <a:close/>
              </a:path>
            </a:pathLst>
          </a:custGeom>
          <a:ln w="69850">
            <a:solidFill>
              <a:srgbClr val="028B5D"/>
            </a:solidFill>
          </a:ln>
        </p:spPr>
        <p:txBody>
          <a:bodyPr wrap="square" lIns="0" tIns="0" rIns="0" bIns="0" rtlCol="0"/>
          <a:lstStyle/>
          <a:p>
            <a:endParaRPr dirty="0"/>
          </a:p>
        </p:txBody>
      </p:sp>
      <p:sp>
        <p:nvSpPr>
          <p:cNvPr id="4" name="object 4"/>
          <p:cNvSpPr/>
          <p:nvPr/>
        </p:nvSpPr>
        <p:spPr>
          <a:xfrm>
            <a:off x="6094097" y="1967547"/>
            <a:ext cx="4171948" cy="2665095"/>
          </a:xfrm>
          <a:custGeom>
            <a:avLst/>
            <a:gdLst/>
            <a:ahLst/>
            <a:cxnLst/>
            <a:rect l="l" t="t" r="r" b="b"/>
            <a:pathLst>
              <a:path w="4515484" h="2665095">
                <a:moveTo>
                  <a:pt x="4017645" y="2665095"/>
                </a:moveTo>
                <a:lnTo>
                  <a:pt x="3088639" y="2317115"/>
                </a:lnTo>
                <a:lnTo>
                  <a:pt x="3034664" y="2328545"/>
                </a:lnTo>
                <a:lnTo>
                  <a:pt x="2980689" y="2338070"/>
                </a:lnTo>
                <a:lnTo>
                  <a:pt x="2926714" y="2347595"/>
                </a:lnTo>
                <a:lnTo>
                  <a:pt x="2872739" y="2356485"/>
                </a:lnTo>
                <a:lnTo>
                  <a:pt x="2818764" y="2364105"/>
                </a:lnTo>
                <a:lnTo>
                  <a:pt x="2764154" y="2371090"/>
                </a:lnTo>
                <a:lnTo>
                  <a:pt x="2709545" y="2377440"/>
                </a:lnTo>
                <a:lnTo>
                  <a:pt x="2655570" y="2383155"/>
                </a:lnTo>
                <a:lnTo>
                  <a:pt x="2600959" y="2387600"/>
                </a:lnTo>
                <a:lnTo>
                  <a:pt x="2546350" y="2392045"/>
                </a:lnTo>
                <a:lnTo>
                  <a:pt x="2491739" y="2395220"/>
                </a:lnTo>
                <a:lnTo>
                  <a:pt x="2437129" y="2398395"/>
                </a:lnTo>
                <a:lnTo>
                  <a:pt x="2382520" y="2400300"/>
                </a:lnTo>
                <a:lnTo>
                  <a:pt x="2327909" y="2401570"/>
                </a:lnTo>
                <a:lnTo>
                  <a:pt x="2273934" y="2401570"/>
                </a:lnTo>
                <a:lnTo>
                  <a:pt x="2219325" y="2401570"/>
                </a:lnTo>
                <a:lnTo>
                  <a:pt x="2165350" y="2400935"/>
                </a:lnTo>
                <a:lnTo>
                  <a:pt x="2111375" y="2399030"/>
                </a:lnTo>
                <a:lnTo>
                  <a:pt x="2058034" y="2397125"/>
                </a:lnTo>
                <a:lnTo>
                  <a:pt x="2004059" y="2393950"/>
                </a:lnTo>
                <a:lnTo>
                  <a:pt x="1950720" y="2390775"/>
                </a:lnTo>
                <a:lnTo>
                  <a:pt x="1898014" y="2386330"/>
                </a:lnTo>
                <a:lnTo>
                  <a:pt x="1845309" y="2381250"/>
                </a:lnTo>
                <a:lnTo>
                  <a:pt x="1792604" y="2376170"/>
                </a:lnTo>
                <a:lnTo>
                  <a:pt x="1740534" y="2369820"/>
                </a:lnTo>
                <a:lnTo>
                  <a:pt x="1688464" y="2362835"/>
                </a:lnTo>
                <a:lnTo>
                  <a:pt x="1637029" y="2355215"/>
                </a:lnTo>
                <a:lnTo>
                  <a:pt x="1585595" y="2346960"/>
                </a:lnTo>
                <a:lnTo>
                  <a:pt x="1534795" y="2338070"/>
                </a:lnTo>
                <a:lnTo>
                  <a:pt x="1484629" y="2329180"/>
                </a:lnTo>
                <a:lnTo>
                  <a:pt x="1435100" y="2319020"/>
                </a:lnTo>
                <a:lnTo>
                  <a:pt x="1385570" y="2308225"/>
                </a:lnTo>
                <a:lnTo>
                  <a:pt x="1336675" y="2296795"/>
                </a:lnTo>
                <a:lnTo>
                  <a:pt x="1287779" y="2284730"/>
                </a:lnTo>
                <a:lnTo>
                  <a:pt x="1240154" y="2272665"/>
                </a:lnTo>
                <a:lnTo>
                  <a:pt x="1192529" y="2259330"/>
                </a:lnTo>
                <a:lnTo>
                  <a:pt x="1146175" y="2245995"/>
                </a:lnTo>
                <a:lnTo>
                  <a:pt x="1099820" y="2231390"/>
                </a:lnTo>
                <a:lnTo>
                  <a:pt x="1054100" y="2216785"/>
                </a:lnTo>
                <a:lnTo>
                  <a:pt x="1009650" y="2201545"/>
                </a:lnTo>
                <a:lnTo>
                  <a:pt x="965200" y="2185035"/>
                </a:lnTo>
                <a:lnTo>
                  <a:pt x="921384" y="2168525"/>
                </a:lnTo>
                <a:lnTo>
                  <a:pt x="878839" y="2151380"/>
                </a:lnTo>
                <a:lnTo>
                  <a:pt x="836295" y="2133600"/>
                </a:lnTo>
                <a:lnTo>
                  <a:pt x="795020" y="2115820"/>
                </a:lnTo>
                <a:lnTo>
                  <a:pt x="754379" y="2096770"/>
                </a:lnTo>
                <a:lnTo>
                  <a:pt x="715009" y="2077720"/>
                </a:lnTo>
                <a:lnTo>
                  <a:pt x="675639" y="2057400"/>
                </a:lnTo>
                <a:lnTo>
                  <a:pt x="637539" y="2037080"/>
                </a:lnTo>
                <a:lnTo>
                  <a:pt x="600075" y="2016125"/>
                </a:lnTo>
                <a:lnTo>
                  <a:pt x="563879" y="1994535"/>
                </a:lnTo>
                <a:lnTo>
                  <a:pt x="528319" y="1972945"/>
                </a:lnTo>
                <a:lnTo>
                  <a:pt x="494029" y="1950085"/>
                </a:lnTo>
                <a:lnTo>
                  <a:pt x="460375" y="1927225"/>
                </a:lnTo>
                <a:lnTo>
                  <a:pt x="427354" y="1903730"/>
                </a:lnTo>
                <a:lnTo>
                  <a:pt x="395604" y="1879600"/>
                </a:lnTo>
                <a:lnTo>
                  <a:pt x="365125" y="1855470"/>
                </a:lnTo>
                <a:lnTo>
                  <a:pt x="335279" y="1830705"/>
                </a:lnTo>
                <a:lnTo>
                  <a:pt x="306704" y="1805305"/>
                </a:lnTo>
                <a:lnTo>
                  <a:pt x="252729" y="1752600"/>
                </a:lnTo>
                <a:lnTo>
                  <a:pt x="203834" y="1698625"/>
                </a:lnTo>
                <a:lnTo>
                  <a:pt x="158750" y="1642745"/>
                </a:lnTo>
                <a:lnTo>
                  <a:pt x="135254" y="1609089"/>
                </a:lnTo>
                <a:lnTo>
                  <a:pt x="113664" y="1576070"/>
                </a:lnTo>
                <a:lnTo>
                  <a:pt x="93979" y="1543050"/>
                </a:lnTo>
                <a:lnTo>
                  <a:pt x="60325" y="1475739"/>
                </a:lnTo>
                <a:lnTo>
                  <a:pt x="34289" y="1408430"/>
                </a:lnTo>
                <a:lnTo>
                  <a:pt x="15239" y="1341120"/>
                </a:lnTo>
                <a:lnTo>
                  <a:pt x="4444" y="1273810"/>
                </a:lnTo>
                <a:lnTo>
                  <a:pt x="0" y="1206500"/>
                </a:lnTo>
                <a:lnTo>
                  <a:pt x="634" y="1172845"/>
                </a:lnTo>
                <a:lnTo>
                  <a:pt x="6984" y="1106805"/>
                </a:lnTo>
                <a:lnTo>
                  <a:pt x="20319" y="1040764"/>
                </a:lnTo>
                <a:lnTo>
                  <a:pt x="40639" y="975360"/>
                </a:lnTo>
                <a:lnTo>
                  <a:pt x="67309" y="910589"/>
                </a:lnTo>
                <a:lnTo>
                  <a:pt x="100964" y="847089"/>
                </a:lnTo>
                <a:lnTo>
                  <a:pt x="140334" y="784860"/>
                </a:lnTo>
                <a:lnTo>
                  <a:pt x="186689" y="723264"/>
                </a:lnTo>
                <a:lnTo>
                  <a:pt x="212089" y="693420"/>
                </a:lnTo>
                <a:lnTo>
                  <a:pt x="238759" y="663575"/>
                </a:lnTo>
                <a:lnTo>
                  <a:pt x="267334" y="634364"/>
                </a:lnTo>
                <a:lnTo>
                  <a:pt x="297179" y="605789"/>
                </a:lnTo>
                <a:lnTo>
                  <a:pt x="328929" y="577214"/>
                </a:lnTo>
                <a:lnTo>
                  <a:pt x="361314" y="549275"/>
                </a:lnTo>
                <a:lnTo>
                  <a:pt x="395604" y="521970"/>
                </a:lnTo>
                <a:lnTo>
                  <a:pt x="431800" y="494664"/>
                </a:lnTo>
                <a:lnTo>
                  <a:pt x="468629" y="467995"/>
                </a:lnTo>
                <a:lnTo>
                  <a:pt x="507364" y="441960"/>
                </a:lnTo>
                <a:lnTo>
                  <a:pt x="547369" y="416560"/>
                </a:lnTo>
                <a:lnTo>
                  <a:pt x="589279" y="391795"/>
                </a:lnTo>
                <a:lnTo>
                  <a:pt x="631825" y="367664"/>
                </a:lnTo>
                <a:lnTo>
                  <a:pt x="675639" y="343535"/>
                </a:lnTo>
                <a:lnTo>
                  <a:pt x="721359" y="320675"/>
                </a:lnTo>
                <a:lnTo>
                  <a:pt x="768350" y="298450"/>
                </a:lnTo>
                <a:lnTo>
                  <a:pt x="816609" y="276225"/>
                </a:lnTo>
                <a:lnTo>
                  <a:pt x="865504" y="255270"/>
                </a:lnTo>
                <a:lnTo>
                  <a:pt x="916304" y="234950"/>
                </a:lnTo>
                <a:lnTo>
                  <a:pt x="968375" y="214630"/>
                </a:lnTo>
                <a:lnTo>
                  <a:pt x="1021714" y="195580"/>
                </a:lnTo>
                <a:lnTo>
                  <a:pt x="1075689" y="177800"/>
                </a:lnTo>
                <a:lnTo>
                  <a:pt x="1131570" y="160020"/>
                </a:lnTo>
                <a:lnTo>
                  <a:pt x="1188720" y="143510"/>
                </a:lnTo>
                <a:lnTo>
                  <a:pt x="1246504" y="127000"/>
                </a:lnTo>
                <a:lnTo>
                  <a:pt x="1305559" y="111760"/>
                </a:lnTo>
                <a:lnTo>
                  <a:pt x="1365884" y="97789"/>
                </a:lnTo>
                <a:lnTo>
                  <a:pt x="1427479" y="84455"/>
                </a:lnTo>
                <a:lnTo>
                  <a:pt x="1481454" y="73025"/>
                </a:lnTo>
                <a:lnTo>
                  <a:pt x="1535429" y="63500"/>
                </a:lnTo>
                <a:lnTo>
                  <a:pt x="1589404" y="53975"/>
                </a:lnTo>
                <a:lnTo>
                  <a:pt x="1643379" y="45085"/>
                </a:lnTo>
                <a:lnTo>
                  <a:pt x="1697354" y="37464"/>
                </a:lnTo>
                <a:lnTo>
                  <a:pt x="1751964" y="30480"/>
                </a:lnTo>
                <a:lnTo>
                  <a:pt x="1806575" y="24130"/>
                </a:lnTo>
                <a:lnTo>
                  <a:pt x="1860550" y="18414"/>
                </a:lnTo>
                <a:lnTo>
                  <a:pt x="1915159" y="13970"/>
                </a:lnTo>
                <a:lnTo>
                  <a:pt x="1969770" y="9525"/>
                </a:lnTo>
                <a:lnTo>
                  <a:pt x="2024379" y="6350"/>
                </a:lnTo>
                <a:lnTo>
                  <a:pt x="2078989" y="3175"/>
                </a:lnTo>
                <a:lnTo>
                  <a:pt x="2133600" y="1270"/>
                </a:lnTo>
                <a:lnTo>
                  <a:pt x="2188209" y="0"/>
                </a:lnTo>
                <a:lnTo>
                  <a:pt x="2242184" y="0"/>
                </a:lnTo>
                <a:lnTo>
                  <a:pt x="2296795" y="0"/>
                </a:lnTo>
                <a:lnTo>
                  <a:pt x="2350770" y="635"/>
                </a:lnTo>
                <a:lnTo>
                  <a:pt x="2404745" y="2539"/>
                </a:lnTo>
                <a:lnTo>
                  <a:pt x="2458084" y="4445"/>
                </a:lnTo>
                <a:lnTo>
                  <a:pt x="2512059" y="7620"/>
                </a:lnTo>
                <a:lnTo>
                  <a:pt x="2565400" y="10795"/>
                </a:lnTo>
                <a:lnTo>
                  <a:pt x="2618104" y="15239"/>
                </a:lnTo>
                <a:lnTo>
                  <a:pt x="2670809" y="20320"/>
                </a:lnTo>
                <a:lnTo>
                  <a:pt x="2723514" y="25400"/>
                </a:lnTo>
                <a:lnTo>
                  <a:pt x="2775584" y="31750"/>
                </a:lnTo>
                <a:lnTo>
                  <a:pt x="2827654" y="38735"/>
                </a:lnTo>
                <a:lnTo>
                  <a:pt x="2879089" y="46355"/>
                </a:lnTo>
                <a:lnTo>
                  <a:pt x="2930525" y="54610"/>
                </a:lnTo>
                <a:lnTo>
                  <a:pt x="2981325" y="63500"/>
                </a:lnTo>
                <a:lnTo>
                  <a:pt x="3031489" y="72389"/>
                </a:lnTo>
                <a:lnTo>
                  <a:pt x="3081020" y="82550"/>
                </a:lnTo>
                <a:lnTo>
                  <a:pt x="3130550" y="93345"/>
                </a:lnTo>
                <a:lnTo>
                  <a:pt x="3179445" y="104775"/>
                </a:lnTo>
                <a:lnTo>
                  <a:pt x="3228339" y="116839"/>
                </a:lnTo>
                <a:lnTo>
                  <a:pt x="3275964" y="128905"/>
                </a:lnTo>
                <a:lnTo>
                  <a:pt x="3323589" y="142239"/>
                </a:lnTo>
                <a:lnTo>
                  <a:pt x="3369945" y="155575"/>
                </a:lnTo>
                <a:lnTo>
                  <a:pt x="3416300" y="170180"/>
                </a:lnTo>
                <a:lnTo>
                  <a:pt x="3462020" y="184785"/>
                </a:lnTo>
                <a:lnTo>
                  <a:pt x="3506470" y="200025"/>
                </a:lnTo>
                <a:lnTo>
                  <a:pt x="3550920" y="216535"/>
                </a:lnTo>
                <a:lnTo>
                  <a:pt x="3594734" y="233045"/>
                </a:lnTo>
                <a:lnTo>
                  <a:pt x="3637279" y="250189"/>
                </a:lnTo>
                <a:lnTo>
                  <a:pt x="3679825" y="267970"/>
                </a:lnTo>
                <a:lnTo>
                  <a:pt x="3721100" y="285750"/>
                </a:lnTo>
                <a:lnTo>
                  <a:pt x="3761739" y="304800"/>
                </a:lnTo>
                <a:lnTo>
                  <a:pt x="3801109" y="323850"/>
                </a:lnTo>
                <a:lnTo>
                  <a:pt x="3840479" y="344170"/>
                </a:lnTo>
                <a:lnTo>
                  <a:pt x="3878579" y="364489"/>
                </a:lnTo>
                <a:lnTo>
                  <a:pt x="3916045" y="385445"/>
                </a:lnTo>
                <a:lnTo>
                  <a:pt x="3952239" y="407035"/>
                </a:lnTo>
                <a:lnTo>
                  <a:pt x="3987800" y="428625"/>
                </a:lnTo>
                <a:lnTo>
                  <a:pt x="4022089" y="451485"/>
                </a:lnTo>
                <a:lnTo>
                  <a:pt x="4055745" y="474345"/>
                </a:lnTo>
                <a:lnTo>
                  <a:pt x="4088764" y="497839"/>
                </a:lnTo>
                <a:lnTo>
                  <a:pt x="4120514" y="521970"/>
                </a:lnTo>
                <a:lnTo>
                  <a:pt x="4150995" y="546100"/>
                </a:lnTo>
                <a:lnTo>
                  <a:pt x="4180839" y="570864"/>
                </a:lnTo>
                <a:lnTo>
                  <a:pt x="4209414" y="596264"/>
                </a:lnTo>
                <a:lnTo>
                  <a:pt x="4263389" y="648970"/>
                </a:lnTo>
                <a:lnTo>
                  <a:pt x="4312284" y="702945"/>
                </a:lnTo>
                <a:lnTo>
                  <a:pt x="4357370" y="758825"/>
                </a:lnTo>
                <a:lnTo>
                  <a:pt x="4383405" y="796289"/>
                </a:lnTo>
                <a:lnTo>
                  <a:pt x="4407534" y="833120"/>
                </a:lnTo>
                <a:lnTo>
                  <a:pt x="4428489" y="871220"/>
                </a:lnTo>
                <a:lnTo>
                  <a:pt x="4447539" y="908685"/>
                </a:lnTo>
                <a:lnTo>
                  <a:pt x="4464684" y="946785"/>
                </a:lnTo>
                <a:lnTo>
                  <a:pt x="4478655" y="984250"/>
                </a:lnTo>
                <a:lnTo>
                  <a:pt x="4490720" y="1022350"/>
                </a:lnTo>
                <a:lnTo>
                  <a:pt x="4500245" y="1061085"/>
                </a:lnTo>
                <a:lnTo>
                  <a:pt x="4507230" y="1099185"/>
                </a:lnTo>
                <a:lnTo>
                  <a:pt x="4512309" y="1137285"/>
                </a:lnTo>
                <a:lnTo>
                  <a:pt x="4514850" y="1175385"/>
                </a:lnTo>
                <a:lnTo>
                  <a:pt x="4515484" y="1213485"/>
                </a:lnTo>
                <a:lnTo>
                  <a:pt x="4513580" y="1251585"/>
                </a:lnTo>
                <a:lnTo>
                  <a:pt x="4509134" y="1289685"/>
                </a:lnTo>
                <a:lnTo>
                  <a:pt x="4502784" y="1327785"/>
                </a:lnTo>
                <a:lnTo>
                  <a:pt x="4493895" y="1365250"/>
                </a:lnTo>
                <a:lnTo>
                  <a:pt x="4483100" y="1403350"/>
                </a:lnTo>
                <a:lnTo>
                  <a:pt x="4469764" y="1440180"/>
                </a:lnTo>
                <a:lnTo>
                  <a:pt x="4454525" y="1477645"/>
                </a:lnTo>
                <a:lnTo>
                  <a:pt x="4437380" y="1514475"/>
                </a:lnTo>
                <a:lnTo>
                  <a:pt x="4417059" y="1550670"/>
                </a:lnTo>
                <a:lnTo>
                  <a:pt x="4395470" y="1586864"/>
                </a:lnTo>
                <a:lnTo>
                  <a:pt x="4371339" y="1623060"/>
                </a:lnTo>
                <a:lnTo>
                  <a:pt x="4345305" y="1658620"/>
                </a:lnTo>
                <a:lnTo>
                  <a:pt x="4316730" y="1693545"/>
                </a:lnTo>
                <a:lnTo>
                  <a:pt x="4286250" y="1727835"/>
                </a:lnTo>
                <a:lnTo>
                  <a:pt x="4253864" y="1762125"/>
                </a:lnTo>
                <a:lnTo>
                  <a:pt x="4218939" y="1795780"/>
                </a:lnTo>
                <a:lnTo>
                  <a:pt x="4182109" y="1828800"/>
                </a:lnTo>
                <a:lnTo>
                  <a:pt x="4143375" y="1861185"/>
                </a:lnTo>
                <a:lnTo>
                  <a:pt x="4102734" y="1892935"/>
                </a:lnTo>
                <a:lnTo>
                  <a:pt x="4059554" y="1924685"/>
                </a:lnTo>
                <a:lnTo>
                  <a:pt x="4014470" y="1955164"/>
                </a:lnTo>
                <a:lnTo>
                  <a:pt x="3967479" y="1985010"/>
                </a:lnTo>
                <a:lnTo>
                  <a:pt x="3918584" y="2014220"/>
                </a:lnTo>
                <a:lnTo>
                  <a:pt x="3867150" y="2042795"/>
                </a:lnTo>
                <a:lnTo>
                  <a:pt x="3814445" y="2070735"/>
                </a:lnTo>
                <a:lnTo>
                  <a:pt x="4017645" y="2665095"/>
                </a:lnTo>
                <a:close/>
              </a:path>
            </a:pathLst>
          </a:custGeom>
          <a:ln w="69850">
            <a:solidFill>
              <a:srgbClr val="A6D165"/>
            </a:solidFill>
          </a:ln>
        </p:spPr>
        <p:txBody>
          <a:bodyPr wrap="square" lIns="0" tIns="0" rIns="0" bIns="0" rtlCol="0"/>
          <a:lstStyle/>
          <a:p>
            <a:endParaRPr dirty="0"/>
          </a:p>
        </p:txBody>
      </p:sp>
      <p:sp>
        <p:nvSpPr>
          <p:cNvPr id="5" name="object 5"/>
          <p:cNvSpPr/>
          <p:nvPr/>
        </p:nvSpPr>
        <p:spPr>
          <a:xfrm>
            <a:off x="5646420" y="4663757"/>
            <a:ext cx="4171948" cy="2665095"/>
          </a:xfrm>
          <a:custGeom>
            <a:avLst/>
            <a:gdLst/>
            <a:ahLst/>
            <a:cxnLst/>
            <a:rect l="l" t="t" r="r" b="b"/>
            <a:pathLst>
              <a:path w="5324475" h="2895600">
                <a:moveTo>
                  <a:pt x="0" y="482600"/>
                </a:moveTo>
                <a:lnTo>
                  <a:pt x="1905" y="436244"/>
                </a:lnTo>
                <a:lnTo>
                  <a:pt x="8890" y="391160"/>
                </a:lnTo>
                <a:lnTo>
                  <a:pt x="19050" y="347344"/>
                </a:lnTo>
                <a:lnTo>
                  <a:pt x="33655" y="304800"/>
                </a:lnTo>
                <a:lnTo>
                  <a:pt x="52070" y="264794"/>
                </a:lnTo>
                <a:lnTo>
                  <a:pt x="73660" y="226694"/>
                </a:lnTo>
                <a:lnTo>
                  <a:pt x="98425" y="190500"/>
                </a:lnTo>
                <a:lnTo>
                  <a:pt x="126365" y="156844"/>
                </a:lnTo>
                <a:lnTo>
                  <a:pt x="156845" y="126364"/>
                </a:lnTo>
                <a:lnTo>
                  <a:pt x="190500" y="98425"/>
                </a:lnTo>
                <a:lnTo>
                  <a:pt x="226695" y="73660"/>
                </a:lnTo>
                <a:lnTo>
                  <a:pt x="264795" y="52069"/>
                </a:lnTo>
                <a:lnTo>
                  <a:pt x="304800" y="33655"/>
                </a:lnTo>
                <a:lnTo>
                  <a:pt x="347345" y="19050"/>
                </a:lnTo>
                <a:lnTo>
                  <a:pt x="391160" y="8889"/>
                </a:lnTo>
                <a:lnTo>
                  <a:pt x="436245" y="1904"/>
                </a:lnTo>
                <a:lnTo>
                  <a:pt x="482600" y="0"/>
                </a:lnTo>
                <a:lnTo>
                  <a:pt x="4841875" y="0"/>
                </a:lnTo>
                <a:lnTo>
                  <a:pt x="4888230" y="1904"/>
                </a:lnTo>
                <a:lnTo>
                  <a:pt x="4933315" y="8889"/>
                </a:lnTo>
                <a:lnTo>
                  <a:pt x="4977130" y="19050"/>
                </a:lnTo>
                <a:lnTo>
                  <a:pt x="5019675" y="33655"/>
                </a:lnTo>
                <a:lnTo>
                  <a:pt x="5059680" y="52069"/>
                </a:lnTo>
                <a:lnTo>
                  <a:pt x="5097780" y="73660"/>
                </a:lnTo>
                <a:lnTo>
                  <a:pt x="5133975" y="98425"/>
                </a:lnTo>
                <a:lnTo>
                  <a:pt x="5167630" y="126364"/>
                </a:lnTo>
                <a:lnTo>
                  <a:pt x="5198110" y="156844"/>
                </a:lnTo>
                <a:lnTo>
                  <a:pt x="5226050" y="190500"/>
                </a:lnTo>
                <a:lnTo>
                  <a:pt x="5250815" y="226694"/>
                </a:lnTo>
                <a:lnTo>
                  <a:pt x="5272405" y="264794"/>
                </a:lnTo>
                <a:lnTo>
                  <a:pt x="5290820" y="304800"/>
                </a:lnTo>
                <a:lnTo>
                  <a:pt x="5305425" y="347344"/>
                </a:lnTo>
                <a:lnTo>
                  <a:pt x="5315585" y="391160"/>
                </a:lnTo>
                <a:lnTo>
                  <a:pt x="5322570" y="436244"/>
                </a:lnTo>
                <a:lnTo>
                  <a:pt x="5324475" y="482600"/>
                </a:lnTo>
                <a:lnTo>
                  <a:pt x="5324475" y="2413000"/>
                </a:lnTo>
                <a:lnTo>
                  <a:pt x="5322570" y="2459355"/>
                </a:lnTo>
                <a:lnTo>
                  <a:pt x="5315585" y="2504440"/>
                </a:lnTo>
                <a:lnTo>
                  <a:pt x="5305425" y="2548255"/>
                </a:lnTo>
                <a:lnTo>
                  <a:pt x="5290820" y="2590800"/>
                </a:lnTo>
                <a:lnTo>
                  <a:pt x="5272405" y="2630805"/>
                </a:lnTo>
                <a:lnTo>
                  <a:pt x="5250815" y="2668905"/>
                </a:lnTo>
                <a:lnTo>
                  <a:pt x="5226050" y="2705100"/>
                </a:lnTo>
                <a:lnTo>
                  <a:pt x="5198110" y="2738755"/>
                </a:lnTo>
                <a:lnTo>
                  <a:pt x="5167630" y="2769235"/>
                </a:lnTo>
                <a:lnTo>
                  <a:pt x="5133975" y="2797175"/>
                </a:lnTo>
                <a:lnTo>
                  <a:pt x="5097780" y="2821940"/>
                </a:lnTo>
                <a:lnTo>
                  <a:pt x="5059680" y="2843530"/>
                </a:lnTo>
                <a:lnTo>
                  <a:pt x="5019675" y="2861945"/>
                </a:lnTo>
                <a:lnTo>
                  <a:pt x="4977130" y="2876550"/>
                </a:lnTo>
                <a:lnTo>
                  <a:pt x="4933315" y="2886710"/>
                </a:lnTo>
                <a:lnTo>
                  <a:pt x="4888230" y="2893695"/>
                </a:lnTo>
                <a:lnTo>
                  <a:pt x="4841875" y="2895600"/>
                </a:lnTo>
                <a:lnTo>
                  <a:pt x="482600" y="2895600"/>
                </a:lnTo>
                <a:lnTo>
                  <a:pt x="436245" y="2893695"/>
                </a:lnTo>
                <a:lnTo>
                  <a:pt x="391160" y="2886710"/>
                </a:lnTo>
                <a:lnTo>
                  <a:pt x="347345" y="2876550"/>
                </a:lnTo>
                <a:lnTo>
                  <a:pt x="304800" y="2861945"/>
                </a:lnTo>
                <a:lnTo>
                  <a:pt x="264795" y="2843530"/>
                </a:lnTo>
                <a:lnTo>
                  <a:pt x="226695" y="2821940"/>
                </a:lnTo>
                <a:lnTo>
                  <a:pt x="190500" y="2797175"/>
                </a:lnTo>
                <a:lnTo>
                  <a:pt x="156845" y="2769235"/>
                </a:lnTo>
                <a:lnTo>
                  <a:pt x="126365" y="2738755"/>
                </a:lnTo>
                <a:lnTo>
                  <a:pt x="98425" y="2705100"/>
                </a:lnTo>
                <a:lnTo>
                  <a:pt x="73660" y="2668905"/>
                </a:lnTo>
                <a:lnTo>
                  <a:pt x="52070" y="2630805"/>
                </a:lnTo>
                <a:lnTo>
                  <a:pt x="33655" y="2590800"/>
                </a:lnTo>
                <a:lnTo>
                  <a:pt x="19050" y="2548255"/>
                </a:lnTo>
                <a:lnTo>
                  <a:pt x="8890" y="2504440"/>
                </a:lnTo>
                <a:lnTo>
                  <a:pt x="1905" y="2459355"/>
                </a:lnTo>
                <a:lnTo>
                  <a:pt x="0" y="2413000"/>
                </a:lnTo>
                <a:lnTo>
                  <a:pt x="0" y="482600"/>
                </a:lnTo>
                <a:close/>
              </a:path>
            </a:pathLst>
          </a:custGeom>
          <a:ln w="69850">
            <a:solidFill>
              <a:srgbClr val="FF00FF"/>
            </a:solidFill>
          </a:ln>
        </p:spPr>
        <p:txBody>
          <a:bodyPr wrap="square" lIns="0" tIns="0" rIns="0" bIns="0" rtlCol="0"/>
          <a:lstStyle/>
          <a:p>
            <a:endParaRPr/>
          </a:p>
        </p:txBody>
      </p:sp>
      <p:sp>
        <p:nvSpPr>
          <p:cNvPr id="8" name="object 8"/>
          <p:cNvSpPr/>
          <p:nvPr/>
        </p:nvSpPr>
        <p:spPr>
          <a:xfrm>
            <a:off x="376555" y="204470"/>
            <a:ext cx="5269865" cy="815340"/>
          </a:xfrm>
          <a:custGeom>
            <a:avLst/>
            <a:gdLst/>
            <a:ahLst/>
            <a:cxnLst/>
            <a:rect l="l" t="t" r="r" b="b"/>
            <a:pathLst>
              <a:path w="6115684" h="815340">
                <a:moveTo>
                  <a:pt x="0" y="135889"/>
                </a:moveTo>
                <a:lnTo>
                  <a:pt x="6985" y="92709"/>
                </a:lnTo>
                <a:lnTo>
                  <a:pt x="26035" y="55879"/>
                </a:lnTo>
                <a:lnTo>
                  <a:pt x="55880" y="26034"/>
                </a:lnTo>
                <a:lnTo>
                  <a:pt x="92710" y="6984"/>
                </a:lnTo>
                <a:lnTo>
                  <a:pt x="135890" y="0"/>
                </a:lnTo>
                <a:lnTo>
                  <a:pt x="5979795" y="0"/>
                </a:lnTo>
                <a:lnTo>
                  <a:pt x="6022975" y="6984"/>
                </a:lnTo>
                <a:lnTo>
                  <a:pt x="6059805" y="26034"/>
                </a:lnTo>
                <a:lnTo>
                  <a:pt x="6089649" y="55879"/>
                </a:lnTo>
                <a:lnTo>
                  <a:pt x="6108699" y="92709"/>
                </a:lnTo>
                <a:lnTo>
                  <a:pt x="6115685" y="135889"/>
                </a:lnTo>
                <a:lnTo>
                  <a:pt x="6115685" y="679450"/>
                </a:lnTo>
                <a:lnTo>
                  <a:pt x="6108699" y="722629"/>
                </a:lnTo>
                <a:lnTo>
                  <a:pt x="6089649" y="759459"/>
                </a:lnTo>
                <a:lnTo>
                  <a:pt x="6059805" y="789304"/>
                </a:lnTo>
                <a:lnTo>
                  <a:pt x="6022975" y="808354"/>
                </a:lnTo>
                <a:lnTo>
                  <a:pt x="5979795" y="815339"/>
                </a:lnTo>
                <a:lnTo>
                  <a:pt x="135890" y="815339"/>
                </a:lnTo>
                <a:lnTo>
                  <a:pt x="92710" y="808354"/>
                </a:lnTo>
                <a:lnTo>
                  <a:pt x="55880" y="789304"/>
                </a:lnTo>
                <a:lnTo>
                  <a:pt x="26035" y="759459"/>
                </a:lnTo>
                <a:lnTo>
                  <a:pt x="6985" y="722629"/>
                </a:lnTo>
                <a:lnTo>
                  <a:pt x="0" y="679450"/>
                </a:lnTo>
                <a:lnTo>
                  <a:pt x="0" y="135889"/>
                </a:lnTo>
                <a:close/>
              </a:path>
            </a:pathLst>
          </a:custGeom>
          <a:ln w="76200">
            <a:solidFill>
              <a:srgbClr val="0DACE9"/>
            </a:solidFill>
          </a:ln>
        </p:spPr>
        <p:txBody>
          <a:bodyPr wrap="square" lIns="0" tIns="0" rIns="0" bIns="0" rtlCol="0"/>
          <a:lstStyle/>
          <a:p>
            <a:endParaRPr/>
          </a:p>
        </p:txBody>
      </p:sp>
      <p:sp>
        <p:nvSpPr>
          <p:cNvPr id="12" name="object 12"/>
          <p:cNvSpPr txBox="1"/>
          <p:nvPr/>
        </p:nvSpPr>
        <p:spPr>
          <a:xfrm>
            <a:off x="529511" y="1344853"/>
            <a:ext cx="5140962" cy="3170099"/>
          </a:xfrm>
          <a:prstGeom prst="rect">
            <a:avLst/>
          </a:prstGeom>
        </p:spPr>
        <p:txBody>
          <a:bodyPr vert="horz" wrap="square" lIns="0" tIns="12700" rIns="0" bIns="0" rtlCol="0">
            <a:spAutoFit/>
          </a:bodyPr>
          <a:lstStyle/>
          <a:p>
            <a:pPr marL="12700">
              <a:lnSpc>
                <a:spcPct val="100000"/>
              </a:lnSpc>
              <a:spcBef>
                <a:spcPts val="100"/>
              </a:spcBef>
            </a:pPr>
            <a:r>
              <a:rPr sz="1400" b="1" spc="-20" dirty="0">
                <a:solidFill>
                  <a:schemeClr val="tx1"/>
                </a:solidFill>
                <a:latin typeface="Arial"/>
                <a:cs typeface="Arial"/>
              </a:rPr>
              <a:t>Our</a:t>
            </a:r>
            <a:r>
              <a:rPr sz="1400" b="1" spc="-30" dirty="0">
                <a:solidFill>
                  <a:schemeClr val="tx1"/>
                </a:solidFill>
                <a:latin typeface="Arial"/>
                <a:cs typeface="Arial"/>
              </a:rPr>
              <a:t> </a:t>
            </a:r>
            <a:r>
              <a:rPr sz="1400" b="1" spc="-40" dirty="0">
                <a:solidFill>
                  <a:schemeClr val="tx1"/>
                </a:solidFill>
                <a:latin typeface="Arial"/>
                <a:cs typeface="Arial"/>
              </a:rPr>
              <a:t>commitment</a:t>
            </a:r>
            <a:r>
              <a:rPr sz="1400" b="1" spc="-10" dirty="0">
                <a:solidFill>
                  <a:schemeClr val="tx1"/>
                </a:solidFill>
                <a:latin typeface="Arial"/>
                <a:cs typeface="Arial"/>
              </a:rPr>
              <a:t> </a:t>
            </a:r>
            <a:r>
              <a:rPr sz="1400" b="1" dirty="0">
                <a:solidFill>
                  <a:schemeClr val="tx1"/>
                </a:solidFill>
                <a:latin typeface="Arial"/>
                <a:cs typeface="Arial"/>
              </a:rPr>
              <a:t>to</a:t>
            </a:r>
            <a:r>
              <a:rPr sz="1400" b="1" spc="-20" dirty="0">
                <a:solidFill>
                  <a:schemeClr val="tx1"/>
                </a:solidFill>
                <a:latin typeface="Arial"/>
                <a:cs typeface="Arial"/>
              </a:rPr>
              <a:t> </a:t>
            </a:r>
            <a:r>
              <a:rPr sz="1400" b="1" spc="-50" dirty="0">
                <a:solidFill>
                  <a:schemeClr val="tx1"/>
                </a:solidFill>
                <a:latin typeface="Arial"/>
                <a:cs typeface="Arial"/>
              </a:rPr>
              <a:t>children</a:t>
            </a:r>
            <a:r>
              <a:rPr lang="en-GB" sz="1400" b="1" spc="-50" dirty="0">
                <a:solidFill>
                  <a:schemeClr val="tx1"/>
                </a:solidFill>
                <a:latin typeface="Arial"/>
                <a:cs typeface="Arial"/>
              </a:rPr>
              <a:t> and young people</a:t>
            </a:r>
            <a:r>
              <a:rPr sz="1400" b="1" spc="-20" dirty="0">
                <a:solidFill>
                  <a:schemeClr val="tx1"/>
                </a:solidFill>
                <a:latin typeface="Arial"/>
                <a:cs typeface="Arial"/>
              </a:rPr>
              <a:t> </a:t>
            </a:r>
            <a:r>
              <a:rPr sz="1400" b="1" dirty="0">
                <a:solidFill>
                  <a:schemeClr val="tx1"/>
                </a:solidFill>
                <a:latin typeface="Arial"/>
                <a:cs typeface="Arial"/>
              </a:rPr>
              <a:t>with</a:t>
            </a:r>
            <a:r>
              <a:rPr sz="1400" b="1" spc="-15" dirty="0">
                <a:solidFill>
                  <a:schemeClr val="tx1"/>
                </a:solidFill>
                <a:latin typeface="Arial"/>
                <a:cs typeface="Arial"/>
              </a:rPr>
              <a:t> </a:t>
            </a:r>
            <a:r>
              <a:rPr sz="1400" b="1" spc="-20" dirty="0">
                <a:solidFill>
                  <a:schemeClr val="tx1"/>
                </a:solidFill>
                <a:latin typeface="Arial"/>
                <a:cs typeface="Arial"/>
              </a:rPr>
              <a:t>SEND</a:t>
            </a:r>
            <a:endParaRPr lang="en-GB" sz="1400" b="1" spc="-20" dirty="0">
              <a:solidFill>
                <a:schemeClr val="tx1"/>
              </a:solidFill>
              <a:latin typeface="Arial"/>
              <a:cs typeface="Arial"/>
            </a:endParaRPr>
          </a:p>
          <a:p>
            <a:pPr marL="12700">
              <a:lnSpc>
                <a:spcPct val="100000"/>
              </a:lnSpc>
              <a:spcBef>
                <a:spcPts val="100"/>
              </a:spcBef>
            </a:pPr>
            <a:endParaRPr lang="en-GB" sz="1200" b="1" spc="-20" dirty="0">
              <a:solidFill>
                <a:schemeClr val="tx1"/>
              </a:solidFill>
              <a:latin typeface="Arial"/>
              <a:cs typeface="Arial"/>
            </a:endParaRPr>
          </a:p>
          <a:p>
            <a:pPr marL="12700">
              <a:lnSpc>
                <a:spcPct val="100000"/>
              </a:lnSpc>
              <a:spcBef>
                <a:spcPts val="100"/>
              </a:spcBef>
            </a:pPr>
            <a:r>
              <a:rPr lang="en-GB" sz="1200" spc="-20" dirty="0">
                <a:solidFill>
                  <a:schemeClr val="tx1"/>
                </a:solidFill>
                <a:latin typeface="Arial"/>
                <a:cs typeface="Arial"/>
              </a:rPr>
              <a:t>Here at Comberton Village College, we value all pupils equally and firmly believe that every child and young person, including those with SEND, should be supported to succeed and achieve their best. </a:t>
            </a:r>
          </a:p>
          <a:p>
            <a:pPr marL="12700">
              <a:lnSpc>
                <a:spcPct val="100000"/>
              </a:lnSpc>
              <a:spcBef>
                <a:spcPts val="100"/>
              </a:spcBef>
            </a:pPr>
            <a:endParaRPr lang="en-GB" sz="1200" spc="-20" dirty="0">
              <a:solidFill>
                <a:srgbClr val="FF0000"/>
              </a:solidFill>
              <a:latin typeface="Arial"/>
              <a:cs typeface="Arial"/>
            </a:endParaRPr>
          </a:p>
          <a:p>
            <a:pPr marL="12700">
              <a:spcBef>
                <a:spcPts val="100"/>
              </a:spcBef>
            </a:pPr>
            <a:r>
              <a:rPr lang="en-GB" sz="1200" dirty="0">
                <a:solidFill>
                  <a:schemeClr val="tx1"/>
                </a:solidFill>
                <a:latin typeface="Arial"/>
                <a:cs typeface="Arial"/>
              </a:rPr>
              <a:t>Our staff work hard to deliver high-quality teaching for all pupils. As an inclusive school community, we aim to ensure that pupils who have SEND benefit from this excellent teaching in mainstream classes.</a:t>
            </a:r>
          </a:p>
          <a:p>
            <a:pPr marL="12700">
              <a:lnSpc>
                <a:spcPct val="100000"/>
              </a:lnSpc>
              <a:spcBef>
                <a:spcPts val="100"/>
              </a:spcBef>
            </a:pPr>
            <a:endParaRPr lang="en-GB" sz="1200" spc="-20" dirty="0">
              <a:solidFill>
                <a:schemeClr val="tx1"/>
              </a:solidFill>
              <a:latin typeface="Arial"/>
              <a:cs typeface="Arial"/>
            </a:endParaRPr>
          </a:p>
          <a:p>
            <a:pPr marL="12700">
              <a:lnSpc>
                <a:spcPct val="100000"/>
              </a:lnSpc>
              <a:spcBef>
                <a:spcPts val="100"/>
              </a:spcBef>
            </a:pPr>
            <a:r>
              <a:rPr lang="en-GB" sz="1200" spc="-20" dirty="0">
                <a:solidFill>
                  <a:schemeClr val="tx1"/>
                </a:solidFill>
                <a:latin typeface="Arial"/>
                <a:cs typeface="Arial"/>
              </a:rPr>
              <a:t>The four broad areas of SEND which CVC provides support for, are:</a:t>
            </a:r>
          </a:p>
          <a:p>
            <a:pPr marL="184150" indent="-171450">
              <a:lnSpc>
                <a:spcPct val="100000"/>
              </a:lnSpc>
              <a:spcBef>
                <a:spcPts val="100"/>
              </a:spcBef>
              <a:buFont typeface="Arial" panose="020B0604020202020204" pitchFamily="34" charset="0"/>
              <a:buChar char="•"/>
            </a:pPr>
            <a:r>
              <a:rPr lang="en-GB" sz="1200" spc="-20" dirty="0">
                <a:solidFill>
                  <a:schemeClr val="tx1"/>
                </a:solidFill>
                <a:latin typeface="Arial"/>
                <a:cs typeface="Arial"/>
              </a:rPr>
              <a:t>Communication and Interaction</a:t>
            </a:r>
          </a:p>
          <a:p>
            <a:pPr marL="184150" indent="-171450">
              <a:lnSpc>
                <a:spcPct val="100000"/>
              </a:lnSpc>
              <a:spcBef>
                <a:spcPts val="100"/>
              </a:spcBef>
              <a:buFont typeface="Arial" panose="020B0604020202020204" pitchFamily="34" charset="0"/>
              <a:buChar char="•"/>
            </a:pPr>
            <a:r>
              <a:rPr lang="en-GB" sz="1200" spc="-20" dirty="0">
                <a:solidFill>
                  <a:schemeClr val="tx1"/>
                </a:solidFill>
                <a:latin typeface="Arial"/>
                <a:cs typeface="Arial"/>
              </a:rPr>
              <a:t>Cognition and Learning</a:t>
            </a:r>
          </a:p>
          <a:p>
            <a:pPr marL="184150" indent="-171450">
              <a:lnSpc>
                <a:spcPct val="100000"/>
              </a:lnSpc>
              <a:spcBef>
                <a:spcPts val="100"/>
              </a:spcBef>
              <a:buFont typeface="Arial" panose="020B0604020202020204" pitchFamily="34" charset="0"/>
              <a:buChar char="•"/>
            </a:pPr>
            <a:r>
              <a:rPr lang="en-GB" sz="1200" spc="-20" dirty="0">
                <a:solidFill>
                  <a:schemeClr val="tx1"/>
                </a:solidFill>
                <a:latin typeface="Arial"/>
                <a:cs typeface="Arial"/>
              </a:rPr>
              <a:t>Social, emotional and mental health (SEMH)</a:t>
            </a:r>
          </a:p>
          <a:p>
            <a:pPr marL="184150" indent="-171450">
              <a:lnSpc>
                <a:spcPct val="100000"/>
              </a:lnSpc>
              <a:spcBef>
                <a:spcPts val="100"/>
              </a:spcBef>
              <a:buFont typeface="Arial" panose="020B0604020202020204" pitchFamily="34" charset="0"/>
              <a:buChar char="•"/>
            </a:pPr>
            <a:r>
              <a:rPr lang="en-GB" sz="1200" spc="-20" dirty="0">
                <a:solidFill>
                  <a:schemeClr val="tx1"/>
                </a:solidFill>
                <a:latin typeface="Arial"/>
                <a:cs typeface="Arial"/>
              </a:rPr>
              <a:t>Sensory and/or Physical needs</a:t>
            </a:r>
          </a:p>
          <a:p>
            <a:pPr marL="12700">
              <a:lnSpc>
                <a:spcPct val="100000"/>
              </a:lnSpc>
              <a:spcBef>
                <a:spcPts val="100"/>
              </a:spcBef>
            </a:pPr>
            <a:endParaRPr lang="en-GB" sz="1400" spc="-20" dirty="0">
              <a:solidFill>
                <a:schemeClr val="tx1"/>
              </a:solidFill>
              <a:latin typeface="Arial"/>
              <a:cs typeface="Arial"/>
            </a:endParaRPr>
          </a:p>
        </p:txBody>
      </p:sp>
      <p:sp>
        <p:nvSpPr>
          <p:cNvPr id="15" name="object 3">
            <a:extLst>
              <a:ext uri="{FF2B5EF4-FFF2-40B4-BE49-F238E27FC236}">
                <a16:creationId xmlns:a16="http://schemas.microsoft.com/office/drawing/2014/main" id="{3656B28A-461D-B488-9A13-B31217BB2B36}"/>
              </a:ext>
            </a:extLst>
          </p:cNvPr>
          <p:cNvSpPr/>
          <p:nvPr/>
        </p:nvSpPr>
        <p:spPr>
          <a:xfrm>
            <a:off x="300989" y="4698682"/>
            <a:ext cx="5140963" cy="2630170"/>
          </a:xfrm>
          <a:custGeom>
            <a:avLst/>
            <a:gdLst/>
            <a:ahLst/>
            <a:cxnLst/>
            <a:rect l="l" t="t" r="r" b="b"/>
            <a:pathLst>
              <a:path w="5345430" h="2630170">
                <a:moveTo>
                  <a:pt x="0" y="438150"/>
                </a:moveTo>
                <a:lnTo>
                  <a:pt x="2539" y="390525"/>
                </a:lnTo>
                <a:lnTo>
                  <a:pt x="10160" y="344170"/>
                </a:lnTo>
                <a:lnTo>
                  <a:pt x="22225" y="299720"/>
                </a:lnTo>
                <a:lnTo>
                  <a:pt x="38735" y="257175"/>
                </a:lnTo>
                <a:lnTo>
                  <a:pt x="59689" y="217170"/>
                </a:lnTo>
                <a:lnTo>
                  <a:pt x="84454" y="179704"/>
                </a:lnTo>
                <a:lnTo>
                  <a:pt x="113029" y="144779"/>
                </a:lnTo>
                <a:lnTo>
                  <a:pt x="144779" y="113029"/>
                </a:lnTo>
                <a:lnTo>
                  <a:pt x="179704" y="84454"/>
                </a:lnTo>
                <a:lnTo>
                  <a:pt x="217170" y="59689"/>
                </a:lnTo>
                <a:lnTo>
                  <a:pt x="257175" y="38735"/>
                </a:lnTo>
                <a:lnTo>
                  <a:pt x="299720" y="22225"/>
                </a:lnTo>
                <a:lnTo>
                  <a:pt x="344170" y="10160"/>
                </a:lnTo>
                <a:lnTo>
                  <a:pt x="390525" y="2539"/>
                </a:lnTo>
                <a:lnTo>
                  <a:pt x="438150" y="0"/>
                </a:lnTo>
                <a:lnTo>
                  <a:pt x="4907280" y="0"/>
                </a:lnTo>
                <a:lnTo>
                  <a:pt x="4954905" y="2539"/>
                </a:lnTo>
                <a:lnTo>
                  <a:pt x="5001260" y="10160"/>
                </a:lnTo>
                <a:lnTo>
                  <a:pt x="5045710" y="22225"/>
                </a:lnTo>
                <a:lnTo>
                  <a:pt x="5088255" y="38735"/>
                </a:lnTo>
                <a:lnTo>
                  <a:pt x="5128260" y="59689"/>
                </a:lnTo>
                <a:lnTo>
                  <a:pt x="5165725" y="84454"/>
                </a:lnTo>
                <a:lnTo>
                  <a:pt x="5200650" y="113029"/>
                </a:lnTo>
                <a:lnTo>
                  <a:pt x="5232400" y="144779"/>
                </a:lnTo>
                <a:lnTo>
                  <a:pt x="5260975" y="179704"/>
                </a:lnTo>
                <a:lnTo>
                  <a:pt x="5285740" y="217170"/>
                </a:lnTo>
                <a:lnTo>
                  <a:pt x="5306695" y="257175"/>
                </a:lnTo>
                <a:lnTo>
                  <a:pt x="5323205" y="299720"/>
                </a:lnTo>
                <a:lnTo>
                  <a:pt x="5335270" y="344170"/>
                </a:lnTo>
                <a:lnTo>
                  <a:pt x="5342890" y="390525"/>
                </a:lnTo>
                <a:lnTo>
                  <a:pt x="5345430" y="438150"/>
                </a:lnTo>
                <a:lnTo>
                  <a:pt x="5345430" y="2192020"/>
                </a:lnTo>
                <a:lnTo>
                  <a:pt x="5342890" y="2239645"/>
                </a:lnTo>
                <a:lnTo>
                  <a:pt x="5335270" y="2286000"/>
                </a:lnTo>
                <a:lnTo>
                  <a:pt x="5323205" y="2330450"/>
                </a:lnTo>
                <a:lnTo>
                  <a:pt x="5306695" y="2372995"/>
                </a:lnTo>
                <a:lnTo>
                  <a:pt x="5285740" y="2413000"/>
                </a:lnTo>
                <a:lnTo>
                  <a:pt x="5260975" y="2450465"/>
                </a:lnTo>
                <a:lnTo>
                  <a:pt x="5232400" y="2485390"/>
                </a:lnTo>
                <a:lnTo>
                  <a:pt x="5200650" y="2517140"/>
                </a:lnTo>
                <a:lnTo>
                  <a:pt x="5165725" y="2545715"/>
                </a:lnTo>
                <a:lnTo>
                  <a:pt x="5128260" y="2570479"/>
                </a:lnTo>
                <a:lnTo>
                  <a:pt x="5088255" y="2591435"/>
                </a:lnTo>
                <a:lnTo>
                  <a:pt x="5045710" y="2607945"/>
                </a:lnTo>
                <a:lnTo>
                  <a:pt x="5001260" y="2620010"/>
                </a:lnTo>
                <a:lnTo>
                  <a:pt x="4954905" y="2627629"/>
                </a:lnTo>
                <a:lnTo>
                  <a:pt x="4907280" y="2630170"/>
                </a:lnTo>
                <a:lnTo>
                  <a:pt x="438150" y="2630170"/>
                </a:lnTo>
                <a:lnTo>
                  <a:pt x="390525" y="2627629"/>
                </a:lnTo>
                <a:lnTo>
                  <a:pt x="344170" y="2620010"/>
                </a:lnTo>
                <a:lnTo>
                  <a:pt x="299720" y="2607945"/>
                </a:lnTo>
                <a:lnTo>
                  <a:pt x="257175" y="2591435"/>
                </a:lnTo>
                <a:lnTo>
                  <a:pt x="217170" y="2570479"/>
                </a:lnTo>
                <a:lnTo>
                  <a:pt x="179704" y="2545715"/>
                </a:lnTo>
                <a:lnTo>
                  <a:pt x="144779" y="2517140"/>
                </a:lnTo>
                <a:lnTo>
                  <a:pt x="113029" y="2485390"/>
                </a:lnTo>
                <a:lnTo>
                  <a:pt x="84454" y="2450465"/>
                </a:lnTo>
                <a:lnTo>
                  <a:pt x="59689" y="2413000"/>
                </a:lnTo>
                <a:lnTo>
                  <a:pt x="38735" y="2372995"/>
                </a:lnTo>
                <a:lnTo>
                  <a:pt x="22225" y="2330450"/>
                </a:lnTo>
                <a:lnTo>
                  <a:pt x="10160" y="2286000"/>
                </a:lnTo>
                <a:lnTo>
                  <a:pt x="2539" y="2239645"/>
                </a:lnTo>
                <a:lnTo>
                  <a:pt x="0" y="2192020"/>
                </a:lnTo>
                <a:lnTo>
                  <a:pt x="0" y="438150"/>
                </a:lnTo>
                <a:close/>
              </a:path>
            </a:pathLst>
          </a:custGeom>
          <a:ln w="69850">
            <a:solidFill>
              <a:srgbClr val="A60367"/>
            </a:solidFill>
          </a:ln>
        </p:spPr>
        <p:txBody>
          <a:bodyPr wrap="square" lIns="0" tIns="0" rIns="0" bIns="0" rtlCol="0"/>
          <a:lstStyle/>
          <a:p>
            <a:endParaRPr/>
          </a:p>
        </p:txBody>
      </p:sp>
      <p:pic>
        <p:nvPicPr>
          <p:cNvPr id="1026" name="Picture 2" descr="Home Page - The Cam Academy Trust">
            <a:extLst>
              <a:ext uri="{FF2B5EF4-FFF2-40B4-BE49-F238E27FC236}">
                <a16:creationId xmlns:a16="http://schemas.microsoft.com/office/drawing/2014/main" id="{99ECEA92-0320-C932-8C0F-005076B7C9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63352" y="66963"/>
            <a:ext cx="1510032" cy="1510032"/>
          </a:xfrm>
          <a:prstGeom prst="rect">
            <a:avLst/>
          </a:prstGeom>
          <a:noFill/>
          <a:extLst>
            <a:ext uri="{909E8E84-426E-40DD-AFC4-6F175D3DCCD1}">
              <a14:hiddenFill xmlns:a14="http://schemas.microsoft.com/office/drawing/2010/main">
                <a:solidFill>
                  <a:srgbClr val="FFFFFF"/>
                </a:solidFill>
              </a14:hiddenFill>
            </a:ext>
          </a:extLst>
        </p:spPr>
      </p:pic>
      <p:sp>
        <p:nvSpPr>
          <p:cNvPr id="16" name="object 12">
            <a:extLst>
              <a:ext uri="{FF2B5EF4-FFF2-40B4-BE49-F238E27FC236}">
                <a16:creationId xmlns:a16="http://schemas.microsoft.com/office/drawing/2014/main" id="{4CEE0BE2-52E8-C935-8B97-3633D13D8A49}"/>
              </a:ext>
            </a:extLst>
          </p:cNvPr>
          <p:cNvSpPr txBox="1"/>
          <p:nvPr/>
        </p:nvSpPr>
        <p:spPr>
          <a:xfrm>
            <a:off x="529510" y="4944243"/>
            <a:ext cx="4817190" cy="2885405"/>
          </a:xfrm>
          <a:prstGeom prst="rect">
            <a:avLst/>
          </a:prstGeom>
        </p:spPr>
        <p:txBody>
          <a:bodyPr vert="horz" wrap="square" lIns="0" tIns="12700" rIns="0" bIns="0" rtlCol="0">
            <a:spAutoFit/>
          </a:bodyPr>
          <a:lstStyle/>
          <a:p>
            <a:pPr marL="12700">
              <a:lnSpc>
                <a:spcPct val="100000"/>
              </a:lnSpc>
              <a:spcBef>
                <a:spcPts val="100"/>
              </a:spcBef>
            </a:pPr>
            <a:r>
              <a:rPr lang="en-GB" sz="1200" b="1" spc="-20" dirty="0">
                <a:solidFill>
                  <a:schemeClr val="tx1"/>
                </a:solidFill>
                <a:latin typeface="Arial"/>
                <a:cs typeface="Arial"/>
              </a:rPr>
              <a:t>What is a Special Educational Need? (Code of Practice 2015)</a:t>
            </a:r>
          </a:p>
          <a:p>
            <a:pPr marL="12700">
              <a:lnSpc>
                <a:spcPct val="100000"/>
              </a:lnSpc>
              <a:spcBef>
                <a:spcPts val="100"/>
              </a:spcBef>
            </a:pPr>
            <a:r>
              <a:rPr lang="en-GB" sz="1200" spc="-20" dirty="0">
                <a:solidFill>
                  <a:schemeClr val="tx1"/>
                </a:solidFill>
                <a:latin typeface="Arial"/>
                <a:cs typeface="Arial"/>
              </a:rPr>
              <a:t>A pupil has SEN where their learning difficulty or disability calls for special educational provision, namely provision different from or additional to that normally available to pupils of the same age. (6.15)</a:t>
            </a:r>
          </a:p>
          <a:p>
            <a:pPr marL="12700">
              <a:lnSpc>
                <a:spcPct val="100000"/>
              </a:lnSpc>
              <a:spcBef>
                <a:spcPts val="100"/>
              </a:spcBef>
            </a:pPr>
            <a:endParaRPr lang="en-GB" sz="1200" spc="-20" dirty="0">
              <a:solidFill>
                <a:schemeClr val="tx1"/>
              </a:solidFill>
              <a:latin typeface="Arial"/>
              <a:cs typeface="Arial"/>
            </a:endParaRPr>
          </a:p>
          <a:p>
            <a:pPr marL="12700">
              <a:lnSpc>
                <a:spcPct val="100000"/>
              </a:lnSpc>
              <a:spcBef>
                <a:spcPts val="100"/>
              </a:spcBef>
            </a:pPr>
            <a:r>
              <a:rPr lang="en-GB" sz="1200" b="1" spc="50" dirty="0">
                <a:solidFill>
                  <a:schemeClr val="tx1"/>
                </a:solidFill>
                <a:latin typeface="Arial"/>
                <a:cs typeface="Arial"/>
              </a:rPr>
              <a:t>What</a:t>
            </a:r>
            <a:r>
              <a:rPr lang="en-GB" sz="1200" b="1" spc="-15" dirty="0">
                <a:solidFill>
                  <a:schemeClr val="tx1"/>
                </a:solidFill>
                <a:latin typeface="Arial"/>
                <a:cs typeface="Arial"/>
              </a:rPr>
              <a:t> </a:t>
            </a:r>
            <a:r>
              <a:rPr lang="en-GB" sz="1200" b="1" spc="-60" dirty="0">
                <a:solidFill>
                  <a:schemeClr val="tx1"/>
                </a:solidFill>
                <a:latin typeface="Arial"/>
                <a:cs typeface="Arial"/>
              </a:rPr>
              <a:t>is</a:t>
            </a:r>
            <a:r>
              <a:rPr lang="en-GB" sz="1200" b="1" spc="-10" dirty="0">
                <a:solidFill>
                  <a:schemeClr val="tx1"/>
                </a:solidFill>
                <a:latin typeface="Arial"/>
                <a:cs typeface="Arial"/>
              </a:rPr>
              <a:t> </a:t>
            </a:r>
            <a:r>
              <a:rPr lang="en-GB" sz="1200" b="1" dirty="0">
                <a:solidFill>
                  <a:schemeClr val="tx1"/>
                </a:solidFill>
                <a:latin typeface="Arial"/>
                <a:cs typeface="Arial"/>
              </a:rPr>
              <a:t>a</a:t>
            </a:r>
            <a:r>
              <a:rPr lang="en-GB" sz="1200" b="1" spc="-20" dirty="0">
                <a:solidFill>
                  <a:schemeClr val="tx1"/>
                </a:solidFill>
                <a:latin typeface="Arial"/>
                <a:cs typeface="Arial"/>
              </a:rPr>
              <a:t> </a:t>
            </a:r>
            <a:r>
              <a:rPr lang="en-GB" sz="1200" b="1" spc="-10" dirty="0">
                <a:solidFill>
                  <a:schemeClr val="tx1"/>
                </a:solidFill>
                <a:latin typeface="Arial"/>
                <a:cs typeface="Arial"/>
              </a:rPr>
              <a:t>Disability? (Equality Act 2010)</a:t>
            </a:r>
          </a:p>
          <a:p>
            <a:pPr marL="12700">
              <a:lnSpc>
                <a:spcPct val="100000"/>
              </a:lnSpc>
              <a:spcBef>
                <a:spcPts val="100"/>
              </a:spcBef>
            </a:pPr>
            <a:r>
              <a:rPr lang="en-GB" sz="1200" spc="-10" dirty="0">
                <a:solidFill>
                  <a:schemeClr val="tx1"/>
                </a:solidFill>
                <a:latin typeface="Arial"/>
                <a:cs typeface="Arial"/>
              </a:rPr>
              <a:t>A physical or mental impairment which has a long-term and substantial adverse effect on their ability to carry out normal day-to-day activities’ where ‘long term’ is ‘a year or more’ and ‘substantial’ is ‘more than minor or trivial’. </a:t>
            </a:r>
          </a:p>
          <a:p>
            <a:pPr marL="12700">
              <a:lnSpc>
                <a:spcPct val="100000"/>
              </a:lnSpc>
              <a:spcBef>
                <a:spcPts val="100"/>
              </a:spcBef>
            </a:pPr>
            <a:r>
              <a:rPr lang="en-GB" sz="1200" spc="-10" dirty="0">
                <a:solidFill>
                  <a:schemeClr val="tx1"/>
                </a:solidFill>
                <a:latin typeface="Arial"/>
                <a:cs typeface="Arial"/>
              </a:rPr>
              <a:t>The Equalities Act states that a person must not be discriminated against due to their disability. </a:t>
            </a:r>
          </a:p>
          <a:p>
            <a:pPr marL="12700">
              <a:lnSpc>
                <a:spcPct val="100000"/>
              </a:lnSpc>
              <a:spcBef>
                <a:spcPts val="100"/>
              </a:spcBef>
            </a:pPr>
            <a:endParaRPr lang="en-GB" sz="1200" spc="-20" dirty="0">
              <a:solidFill>
                <a:schemeClr val="tx1"/>
              </a:solidFill>
              <a:latin typeface="Arial"/>
              <a:cs typeface="Arial"/>
            </a:endParaRPr>
          </a:p>
          <a:p>
            <a:pPr marL="12700">
              <a:lnSpc>
                <a:spcPct val="100000"/>
              </a:lnSpc>
              <a:spcBef>
                <a:spcPts val="100"/>
              </a:spcBef>
            </a:pPr>
            <a:endParaRPr lang="en-GB" sz="1200" spc="-20" dirty="0">
              <a:solidFill>
                <a:schemeClr val="tx1"/>
              </a:solidFill>
              <a:latin typeface="Arial"/>
              <a:cs typeface="Arial"/>
            </a:endParaRPr>
          </a:p>
          <a:p>
            <a:pPr marL="12700">
              <a:lnSpc>
                <a:spcPct val="100000"/>
              </a:lnSpc>
              <a:spcBef>
                <a:spcPts val="100"/>
              </a:spcBef>
            </a:pPr>
            <a:r>
              <a:rPr lang="en-GB" sz="1200" spc="-20" dirty="0">
                <a:solidFill>
                  <a:schemeClr val="tx1"/>
                </a:solidFill>
                <a:latin typeface="Arial"/>
                <a:cs typeface="Arial"/>
              </a:rPr>
              <a:t> </a:t>
            </a:r>
          </a:p>
        </p:txBody>
      </p:sp>
      <p:sp>
        <p:nvSpPr>
          <p:cNvPr id="6" name="TextBox 5">
            <a:extLst>
              <a:ext uri="{FF2B5EF4-FFF2-40B4-BE49-F238E27FC236}">
                <a16:creationId xmlns:a16="http://schemas.microsoft.com/office/drawing/2014/main" id="{1B765470-2C75-3113-F8DB-CF44D2917CFE}"/>
              </a:ext>
            </a:extLst>
          </p:cNvPr>
          <p:cNvSpPr txBox="1"/>
          <p:nvPr/>
        </p:nvSpPr>
        <p:spPr>
          <a:xfrm>
            <a:off x="529510" y="288974"/>
            <a:ext cx="5319397" cy="646331"/>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Comberton Village College</a:t>
            </a:r>
            <a:endParaRPr lang="en-GB" b="1" dirty="0">
              <a:solidFill>
                <a:srgbClr val="FF0000"/>
              </a:solidFill>
              <a:latin typeface="Arial" panose="020B0604020202020204" pitchFamily="34" charset="0"/>
              <a:cs typeface="Arial" panose="020B0604020202020204" pitchFamily="34" charset="0"/>
            </a:endParaRPr>
          </a:p>
          <a:p>
            <a:r>
              <a:rPr lang="en-GB" b="1" dirty="0">
                <a:latin typeface="Arial" panose="020B0604020202020204" pitchFamily="34" charset="0"/>
                <a:cs typeface="Arial" panose="020B0604020202020204" pitchFamily="34" charset="0"/>
              </a:rPr>
              <a:t>SEND Information Report 2025-2026</a:t>
            </a:r>
          </a:p>
        </p:txBody>
      </p:sp>
      <p:sp>
        <p:nvSpPr>
          <p:cNvPr id="9" name="TextBox 8">
            <a:extLst>
              <a:ext uri="{FF2B5EF4-FFF2-40B4-BE49-F238E27FC236}">
                <a16:creationId xmlns:a16="http://schemas.microsoft.com/office/drawing/2014/main" id="{0A5193A2-655D-4891-BD63-C601EDE7402C}"/>
              </a:ext>
            </a:extLst>
          </p:cNvPr>
          <p:cNvSpPr txBox="1"/>
          <p:nvPr/>
        </p:nvSpPr>
        <p:spPr>
          <a:xfrm>
            <a:off x="5820013" y="4896708"/>
            <a:ext cx="3824761" cy="2323713"/>
          </a:xfrm>
          <a:prstGeom prst="rect">
            <a:avLst/>
          </a:prstGeom>
          <a:noFill/>
        </p:spPr>
        <p:txBody>
          <a:bodyPr wrap="square">
            <a:spAutoFit/>
          </a:bodyPr>
          <a:lstStyle/>
          <a:p>
            <a:pPr marL="12700" marR="101600">
              <a:lnSpc>
                <a:spcPts val="1420"/>
              </a:lnSpc>
              <a:spcBef>
                <a:spcPts val="160"/>
              </a:spcBef>
            </a:pPr>
            <a:r>
              <a:rPr lang="en-GB" sz="1200" b="1" dirty="0">
                <a:latin typeface="Arial" panose="020B0604020202020204" pitchFamily="34" charset="0"/>
                <a:cs typeface="Arial" panose="020B0604020202020204" pitchFamily="34" charset="0"/>
              </a:rPr>
              <a:t>What is the SEND Register?</a:t>
            </a:r>
          </a:p>
          <a:p>
            <a:pPr marL="12700" marR="101600">
              <a:lnSpc>
                <a:spcPts val="1420"/>
              </a:lnSpc>
              <a:spcBef>
                <a:spcPts val="160"/>
              </a:spcBef>
            </a:pPr>
            <a:endParaRPr lang="en-GB" sz="1400" dirty="0">
              <a:latin typeface="Arial" panose="020B0604020202020204" pitchFamily="34" charset="0"/>
              <a:cs typeface="Arial" panose="020B0604020202020204" pitchFamily="34" charset="0"/>
            </a:endParaRPr>
          </a:p>
          <a:p>
            <a:pPr marL="12700" marR="101600">
              <a:lnSpc>
                <a:spcPts val="1420"/>
              </a:lnSpc>
              <a:spcBef>
                <a:spcPts val="160"/>
              </a:spcBef>
            </a:pPr>
            <a:r>
              <a:rPr lang="en-GB" sz="1200" dirty="0">
                <a:latin typeface="Arial" panose="020B0604020202020204" pitchFamily="34" charset="0"/>
                <a:cs typeface="Arial" panose="020B0604020202020204" pitchFamily="34" charset="0"/>
              </a:rPr>
              <a:t>If a child or young person is receiving a significant intervention which is ‘different from’ and ‘additional to’ their peers, they will be added to the school’s SEND register and parents/carers will be informed of this. This means they will be monitored and supported more closely by the SEND team.</a:t>
            </a:r>
          </a:p>
          <a:p>
            <a:pPr marL="12700" marR="101600">
              <a:lnSpc>
                <a:spcPts val="1420"/>
              </a:lnSpc>
              <a:spcBef>
                <a:spcPts val="160"/>
              </a:spcBef>
            </a:pPr>
            <a:r>
              <a:rPr lang="en-GB" sz="1200" i="1" dirty="0">
                <a:latin typeface="Arial" panose="020B0604020202020204" pitchFamily="34" charset="0"/>
                <a:cs typeface="Arial" panose="020B0604020202020204" pitchFamily="34" charset="0"/>
              </a:rPr>
              <a:t>An example of this might be a child with an Education, Health &amp; Care Plan, attached to one of the school’s SEND provisions or on a temporary timetable.</a:t>
            </a:r>
          </a:p>
        </p:txBody>
      </p:sp>
      <p:pic>
        <p:nvPicPr>
          <p:cNvPr id="2" name="Picture 2" descr="combertonvc-logo">
            <a:extLst>
              <a:ext uri="{FF2B5EF4-FFF2-40B4-BE49-F238E27FC236}">
                <a16:creationId xmlns:a16="http://schemas.microsoft.com/office/drawing/2014/main" id="{474CB65B-3E81-C159-9D40-7B0A11802DE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88023" y="66963"/>
            <a:ext cx="3133725" cy="1182538"/>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51583D89-9B30-ED50-A7A5-33DE63663AA7}"/>
              </a:ext>
            </a:extLst>
          </p:cNvPr>
          <p:cNvSpPr txBox="1"/>
          <p:nvPr/>
        </p:nvSpPr>
        <p:spPr>
          <a:xfrm>
            <a:off x="6303240" y="2537392"/>
            <a:ext cx="3691660" cy="954107"/>
          </a:xfrm>
          <a:prstGeom prst="rect">
            <a:avLst/>
          </a:prstGeom>
          <a:noFill/>
        </p:spPr>
        <p:txBody>
          <a:bodyPr wrap="square" rtlCol="0">
            <a:spAutoFit/>
          </a:bodyPr>
          <a:lstStyle/>
          <a:p>
            <a:pPr algn="ctr"/>
            <a:r>
              <a:rPr lang="en-GB" sz="1400" dirty="0">
                <a:latin typeface="Arial" panose="020B0604020202020204" pitchFamily="34" charset="0"/>
                <a:cs typeface="Arial" panose="020B0604020202020204" pitchFamily="34" charset="0"/>
              </a:rPr>
              <a:t>My daughter is new to </a:t>
            </a:r>
            <a:r>
              <a:rPr lang="en-GB" sz="1400" dirty="0" err="1">
                <a:latin typeface="Arial" panose="020B0604020202020204" pitchFamily="34" charset="0"/>
                <a:cs typeface="Arial" panose="020B0604020202020204" pitchFamily="34" charset="0"/>
              </a:rPr>
              <a:t>Comberton</a:t>
            </a:r>
            <a:r>
              <a:rPr lang="en-GB" sz="1400" dirty="0">
                <a:latin typeface="Arial" panose="020B0604020202020204" pitchFamily="34" charset="0"/>
                <a:cs typeface="Arial" panose="020B0604020202020204" pitchFamily="34" charset="0"/>
              </a:rPr>
              <a:t> and I am impressed with how the staff have helped her to settle in and support her mental health and SEN needs.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5571068" y="203200"/>
            <a:ext cx="4895850" cy="4853972"/>
          </a:xfrm>
          <a:custGeom>
            <a:avLst/>
            <a:gdLst/>
            <a:ahLst/>
            <a:cxnLst/>
            <a:rect l="l" t="t" r="r" b="b"/>
            <a:pathLst>
              <a:path w="4895850" h="6819900">
                <a:moveTo>
                  <a:pt x="0" y="815974"/>
                </a:moveTo>
                <a:lnTo>
                  <a:pt x="1270" y="768349"/>
                </a:lnTo>
                <a:lnTo>
                  <a:pt x="5714" y="720724"/>
                </a:lnTo>
                <a:lnTo>
                  <a:pt x="12064" y="674369"/>
                </a:lnTo>
                <a:lnTo>
                  <a:pt x="21589" y="628649"/>
                </a:lnTo>
                <a:lnTo>
                  <a:pt x="33654" y="584199"/>
                </a:lnTo>
                <a:lnTo>
                  <a:pt x="47625" y="541019"/>
                </a:lnTo>
                <a:lnTo>
                  <a:pt x="64135" y="498475"/>
                </a:lnTo>
                <a:lnTo>
                  <a:pt x="83185" y="457200"/>
                </a:lnTo>
                <a:lnTo>
                  <a:pt x="104139" y="417194"/>
                </a:lnTo>
                <a:lnTo>
                  <a:pt x="127000" y="378459"/>
                </a:lnTo>
                <a:lnTo>
                  <a:pt x="152400" y="341629"/>
                </a:lnTo>
                <a:lnTo>
                  <a:pt x="179070" y="305434"/>
                </a:lnTo>
                <a:lnTo>
                  <a:pt x="208279" y="271779"/>
                </a:lnTo>
                <a:lnTo>
                  <a:pt x="238759" y="238759"/>
                </a:lnTo>
                <a:lnTo>
                  <a:pt x="271780" y="208279"/>
                </a:lnTo>
                <a:lnTo>
                  <a:pt x="305434" y="179069"/>
                </a:lnTo>
                <a:lnTo>
                  <a:pt x="341630" y="152400"/>
                </a:lnTo>
                <a:lnTo>
                  <a:pt x="378459" y="127000"/>
                </a:lnTo>
                <a:lnTo>
                  <a:pt x="417195" y="104139"/>
                </a:lnTo>
                <a:lnTo>
                  <a:pt x="457200" y="83184"/>
                </a:lnTo>
                <a:lnTo>
                  <a:pt x="498475" y="64134"/>
                </a:lnTo>
                <a:lnTo>
                  <a:pt x="541019" y="47625"/>
                </a:lnTo>
                <a:lnTo>
                  <a:pt x="584200" y="33654"/>
                </a:lnTo>
                <a:lnTo>
                  <a:pt x="628650" y="21589"/>
                </a:lnTo>
                <a:lnTo>
                  <a:pt x="674369" y="12064"/>
                </a:lnTo>
                <a:lnTo>
                  <a:pt x="720725" y="5714"/>
                </a:lnTo>
                <a:lnTo>
                  <a:pt x="768350" y="1269"/>
                </a:lnTo>
                <a:lnTo>
                  <a:pt x="815975" y="0"/>
                </a:lnTo>
                <a:lnTo>
                  <a:pt x="4079875" y="0"/>
                </a:lnTo>
                <a:lnTo>
                  <a:pt x="4127500" y="1269"/>
                </a:lnTo>
                <a:lnTo>
                  <a:pt x="4175125" y="5714"/>
                </a:lnTo>
                <a:lnTo>
                  <a:pt x="4221480" y="12064"/>
                </a:lnTo>
                <a:lnTo>
                  <a:pt x="4267200" y="21589"/>
                </a:lnTo>
                <a:lnTo>
                  <a:pt x="4311650" y="33654"/>
                </a:lnTo>
                <a:lnTo>
                  <a:pt x="4354830" y="47625"/>
                </a:lnTo>
                <a:lnTo>
                  <a:pt x="4397375" y="64134"/>
                </a:lnTo>
                <a:lnTo>
                  <a:pt x="4438650" y="83184"/>
                </a:lnTo>
                <a:lnTo>
                  <a:pt x="4478655" y="104139"/>
                </a:lnTo>
                <a:lnTo>
                  <a:pt x="4517390" y="127000"/>
                </a:lnTo>
                <a:lnTo>
                  <a:pt x="4554220" y="152400"/>
                </a:lnTo>
                <a:lnTo>
                  <a:pt x="4590415" y="179069"/>
                </a:lnTo>
                <a:lnTo>
                  <a:pt x="4624070" y="208279"/>
                </a:lnTo>
                <a:lnTo>
                  <a:pt x="4657090" y="238759"/>
                </a:lnTo>
                <a:lnTo>
                  <a:pt x="4687570" y="271779"/>
                </a:lnTo>
                <a:lnTo>
                  <a:pt x="4716780" y="305434"/>
                </a:lnTo>
                <a:lnTo>
                  <a:pt x="4743450" y="341629"/>
                </a:lnTo>
                <a:lnTo>
                  <a:pt x="4768850" y="378459"/>
                </a:lnTo>
                <a:lnTo>
                  <a:pt x="4791710" y="417194"/>
                </a:lnTo>
                <a:lnTo>
                  <a:pt x="4812665" y="457200"/>
                </a:lnTo>
                <a:lnTo>
                  <a:pt x="4831715" y="498475"/>
                </a:lnTo>
                <a:lnTo>
                  <a:pt x="4848225" y="541019"/>
                </a:lnTo>
                <a:lnTo>
                  <a:pt x="4862195" y="584199"/>
                </a:lnTo>
                <a:lnTo>
                  <a:pt x="4874260" y="628649"/>
                </a:lnTo>
                <a:lnTo>
                  <a:pt x="4883785" y="674369"/>
                </a:lnTo>
                <a:lnTo>
                  <a:pt x="4890135" y="720724"/>
                </a:lnTo>
                <a:lnTo>
                  <a:pt x="4894580" y="768349"/>
                </a:lnTo>
                <a:lnTo>
                  <a:pt x="4895850" y="815974"/>
                </a:lnTo>
                <a:lnTo>
                  <a:pt x="4895850" y="6003924"/>
                </a:lnTo>
                <a:lnTo>
                  <a:pt x="4894580" y="6051549"/>
                </a:lnTo>
                <a:lnTo>
                  <a:pt x="4890135" y="6099174"/>
                </a:lnTo>
                <a:lnTo>
                  <a:pt x="4883785" y="6145530"/>
                </a:lnTo>
                <a:lnTo>
                  <a:pt x="4874260" y="6191249"/>
                </a:lnTo>
                <a:lnTo>
                  <a:pt x="4862195" y="6235699"/>
                </a:lnTo>
                <a:lnTo>
                  <a:pt x="4848225" y="6278880"/>
                </a:lnTo>
                <a:lnTo>
                  <a:pt x="4831715" y="6321424"/>
                </a:lnTo>
                <a:lnTo>
                  <a:pt x="4812665" y="6362699"/>
                </a:lnTo>
                <a:lnTo>
                  <a:pt x="4791710" y="6402705"/>
                </a:lnTo>
                <a:lnTo>
                  <a:pt x="4768850" y="6441439"/>
                </a:lnTo>
                <a:lnTo>
                  <a:pt x="4743450" y="6478270"/>
                </a:lnTo>
                <a:lnTo>
                  <a:pt x="4716780" y="6514464"/>
                </a:lnTo>
                <a:lnTo>
                  <a:pt x="4687570" y="6548119"/>
                </a:lnTo>
                <a:lnTo>
                  <a:pt x="4657090" y="6581139"/>
                </a:lnTo>
                <a:lnTo>
                  <a:pt x="4624070" y="6611619"/>
                </a:lnTo>
                <a:lnTo>
                  <a:pt x="4590415" y="6640830"/>
                </a:lnTo>
                <a:lnTo>
                  <a:pt x="4554220" y="6667500"/>
                </a:lnTo>
                <a:lnTo>
                  <a:pt x="4517390" y="6692900"/>
                </a:lnTo>
                <a:lnTo>
                  <a:pt x="4478655" y="6715759"/>
                </a:lnTo>
                <a:lnTo>
                  <a:pt x="4438650" y="6736714"/>
                </a:lnTo>
                <a:lnTo>
                  <a:pt x="4397375" y="6755764"/>
                </a:lnTo>
                <a:lnTo>
                  <a:pt x="4354830" y="6772275"/>
                </a:lnTo>
                <a:lnTo>
                  <a:pt x="4311650" y="6786244"/>
                </a:lnTo>
                <a:lnTo>
                  <a:pt x="4267200" y="6798309"/>
                </a:lnTo>
                <a:lnTo>
                  <a:pt x="4221480" y="6807834"/>
                </a:lnTo>
                <a:lnTo>
                  <a:pt x="4175125" y="6814184"/>
                </a:lnTo>
                <a:lnTo>
                  <a:pt x="4127500" y="6818630"/>
                </a:lnTo>
                <a:lnTo>
                  <a:pt x="4079875" y="6819900"/>
                </a:lnTo>
                <a:lnTo>
                  <a:pt x="815975" y="6819900"/>
                </a:lnTo>
                <a:lnTo>
                  <a:pt x="768350" y="6818630"/>
                </a:lnTo>
                <a:lnTo>
                  <a:pt x="720725" y="6814184"/>
                </a:lnTo>
                <a:lnTo>
                  <a:pt x="674369" y="6807834"/>
                </a:lnTo>
                <a:lnTo>
                  <a:pt x="628650" y="6798309"/>
                </a:lnTo>
                <a:lnTo>
                  <a:pt x="584200" y="6786244"/>
                </a:lnTo>
                <a:lnTo>
                  <a:pt x="541019" y="6772275"/>
                </a:lnTo>
                <a:lnTo>
                  <a:pt x="498475" y="6755764"/>
                </a:lnTo>
                <a:lnTo>
                  <a:pt x="457200" y="6736714"/>
                </a:lnTo>
                <a:lnTo>
                  <a:pt x="417195" y="6715759"/>
                </a:lnTo>
                <a:lnTo>
                  <a:pt x="378459" y="6692900"/>
                </a:lnTo>
                <a:lnTo>
                  <a:pt x="341630" y="6667500"/>
                </a:lnTo>
                <a:lnTo>
                  <a:pt x="305434" y="6640830"/>
                </a:lnTo>
                <a:lnTo>
                  <a:pt x="271780" y="6611619"/>
                </a:lnTo>
                <a:lnTo>
                  <a:pt x="238759" y="6581139"/>
                </a:lnTo>
                <a:lnTo>
                  <a:pt x="208279" y="6548119"/>
                </a:lnTo>
                <a:lnTo>
                  <a:pt x="179070" y="6514464"/>
                </a:lnTo>
                <a:lnTo>
                  <a:pt x="152400" y="6478270"/>
                </a:lnTo>
                <a:lnTo>
                  <a:pt x="127000" y="6441439"/>
                </a:lnTo>
                <a:lnTo>
                  <a:pt x="104139" y="6402705"/>
                </a:lnTo>
                <a:lnTo>
                  <a:pt x="83185" y="6362699"/>
                </a:lnTo>
                <a:lnTo>
                  <a:pt x="64135" y="6321424"/>
                </a:lnTo>
                <a:lnTo>
                  <a:pt x="47625" y="6278880"/>
                </a:lnTo>
                <a:lnTo>
                  <a:pt x="33654" y="6235699"/>
                </a:lnTo>
                <a:lnTo>
                  <a:pt x="21589" y="6191249"/>
                </a:lnTo>
                <a:lnTo>
                  <a:pt x="12064" y="6145530"/>
                </a:lnTo>
                <a:lnTo>
                  <a:pt x="5714" y="6099174"/>
                </a:lnTo>
                <a:lnTo>
                  <a:pt x="1270" y="6051549"/>
                </a:lnTo>
                <a:lnTo>
                  <a:pt x="0" y="6003924"/>
                </a:lnTo>
                <a:lnTo>
                  <a:pt x="0" y="815974"/>
                </a:lnTo>
                <a:close/>
              </a:path>
            </a:pathLst>
          </a:custGeom>
          <a:ln w="69850">
            <a:solidFill>
              <a:srgbClr val="028B5D"/>
            </a:solidFill>
          </a:ln>
        </p:spPr>
        <p:txBody>
          <a:bodyPr wrap="square" lIns="0" tIns="0" rIns="0" bIns="0" rtlCol="0"/>
          <a:lstStyle/>
          <a:p>
            <a:endParaRPr/>
          </a:p>
        </p:txBody>
      </p:sp>
      <p:sp>
        <p:nvSpPr>
          <p:cNvPr id="8" name="object 8"/>
          <p:cNvSpPr txBox="1"/>
          <p:nvPr/>
        </p:nvSpPr>
        <p:spPr>
          <a:xfrm>
            <a:off x="610893" y="398006"/>
            <a:ext cx="4514925" cy="7171194"/>
          </a:xfrm>
          <a:prstGeom prst="rect">
            <a:avLst/>
          </a:prstGeom>
        </p:spPr>
        <p:txBody>
          <a:bodyPr vert="horz" wrap="square" lIns="0" tIns="20320" rIns="0" bIns="0" rtlCol="0">
            <a:spAutoFit/>
          </a:bodyPr>
          <a:lstStyle/>
          <a:p>
            <a:pPr marL="12700" marR="101600">
              <a:lnSpc>
                <a:spcPts val="1420"/>
              </a:lnSpc>
              <a:spcBef>
                <a:spcPts val="160"/>
              </a:spcBef>
            </a:pPr>
            <a:r>
              <a:rPr sz="1400" b="1" spc="-10" dirty="0">
                <a:solidFill>
                  <a:schemeClr val="tx1"/>
                </a:solidFill>
                <a:latin typeface="Arial" panose="020B0604020202020204" pitchFamily="34" charset="0"/>
                <a:cs typeface="Arial" panose="020B0604020202020204" pitchFamily="34" charset="0"/>
              </a:rPr>
              <a:t>How</a:t>
            </a:r>
            <a:r>
              <a:rPr sz="1400" b="1" spc="-45" dirty="0">
                <a:solidFill>
                  <a:schemeClr val="tx1"/>
                </a:solidFill>
                <a:latin typeface="Arial" panose="020B0604020202020204" pitchFamily="34" charset="0"/>
                <a:cs typeface="Arial" panose="020B0604020202020204" pitchFamily="34" charset="0"/>
              </a:rPr>
              <a:t> </a:t>
            </a:r>
            <a:r>
              <a:rPr sz="1400" b="1" spc="-60" dirty="0">
                <a:solidFill>
                  <a:schemeClr val="tx1"/>
                </a:solidFill>
                <a:latin typeface="Arial" panose="020B0604020202020204" pitchFamily="34" charset="0"/>
                <a:cs typeface="Arial" panose="020B0604020202020204" pitchFamily="34" charset="0"/>
              </a:rPr>
              <a:t>does</a:t>
            </a:r>
            <a:r>
              <a:rPr sz="1400" b="1" spc="-45" dirty="0">
                <a:solidFill>
                  <a:schemeClr val="tx1"/>
                </a:solidFill>
                <a:latin typeface="Arial" panose="020B0604020202020204" pitchFamily="34" charset="0"/>
                <a:cs typeface="Arial" panose="020B0604020202020204" pitchFamily="34" charset="0"/>
              </a:rPr>
              <a:t> </a:t>
            </a:r>
            <a:r>
              <a:rPr sz="1400" b="1" dirty="0">
                <a:solidFill>
                  <a:schemeClr val="tx1"/>
                </a:solidFill>
                <a:latin typeface="Arial" panose="020B0604020202020204" pitchFamily="34" charset="0"/>
                <a:cs typeface="Arial" panose="020B0604020202020204" pitchFamily="34" charset="0"/>
              </a:rPr>
              <a:t>the</a:t>
            </a:r>
            <a:r>
              <a:rPr sz="1400" b="1" spc="-55" dirty="0">
                <a:solidFill>
                  <a:schemeClr val="tx1"/>
                </a:solidFill>
                <a:latin typeface="Arial" panose="020B0604020202020204" pitchFamily="34" charset="0"/>
                <a:cs typeface="Arial" panose="020B0604020202020204" pitchFamily="34" charset="0"/>
              </a:rPr>
              <a:t> </a:t>
            </a:r>
            <a:r>
              <a:rPr sz="1400" b="1" spc="-75" dirty="0">
                <a:solidFill>
                  <a:schemeClr val="tx1"/>
                </a:solidFill>
                <a:latin typeface="Arial" panose="020B0604020202020204" pitchFamily="34" charset="0"/>
                <a:cs typeface="Arial" panose="020B0604020202020204" pitchFamily="34" charset="0"/>
              </a:rPr>
              <a:t>school</a:t>
            </a:r>
            <a:r>
              <a:rPr sz="1400" b="1" spc="-45" dirty="0">
                <a:solidFill>
                  <a:schemeClr val="tx1"/>
                </a:solidFill>
                <a:latin typeface="Arial" panose="020B0604020202020204" pitchFamily="34" charset="0"/>
                <a:cs typeface="Arial" panose="020B0604020202020204" pitchFamily="34" charset="0"/>
              </a:rPr>
              <a:t> </a:t>
            </a:r>
            <a:r>
              <a:rPr sz="1400" b="1" spc="-10" dirty="0">
                <a:solidFill>
                  <a:schemeClr val="tx1"/>
                </a:solidFill>
                <a:latin typeface="Arial" panose="020B0604020202020204" pitchFamily="34" charset="0"/>
                <a:cs typeface="Arial" panose="020B0604020202020204" pitchFamily="34" charset="0"/>
              </a:rPr>
              <a:t>know</a:t>
            </a:r>
            <a:r>
              <a:rPr sz="1400" b="1" spc="-20" dirty="0">
                <a:solidFill>
                  <a:schemeClr val="tx1"/>
                </a:solidFill>
                <a:latin typeface="Arial" panose="020B0604020202020204" pitchFamily="34" charset="0"/>
                <a:cs typeface="Arial" panose="020B0604020202020204" pitchFamily="34" charset="0"/>
              </a:rPr>
              <a:t> </a:t>
            </a:r>
            <a:r>
              <a:rPr sz="1400" b="1" dirty="0">
                <a:solidFill>
                  <a:schemeClr val="tx1"/>
                </a:solidFill>
                <a:latin typeface="Arial" panose="020B0604020202020204" pitchFamily="34" charset="0"/>
                <a:cs typeface="Arial" panose="020B0604020202020204" pitchFamily="34" charset="0"/>
              </a:rPr>
              <a:t>if</a:t>
            </a:r>
            <a:r>
              <a:rPr sz="1400" b="1" spc="-55" dirty="0">
                <a:solidFill>
                  <a:schemeClr val="tx1"/>
                </a:solidFill>
                <a:latin typeface="Arial" panose="020B0604020202020204" pitchFamily="34" charset="0"/>
                <a:cs typeface="Arial" panose="020B0604020202020204" pitchFamily="34" charset="0"/>
              </a:rPr>
              <a:t> </a:t>
            </a:r>
            <a:r>
              <a:rPr sz="1400" b="1" spc="-30" dirty="0">
                <a:solidFill>
                  <a:schemeClr val="tx1"/>
                </a:solidFill>
                <a:latin typeface="Arial" panose="020B0604020202020204" pitchFamily="34" charset="0"/>
                <a:cs typeface="Arial" panose="020B0604020202020204" pitchFamily="34" charset="0"/>
              </a:rPr>
              <a:t>my</a:t>
            </a:r>
            <a:r>
              <a:rPr sz="1400" b="1" spc="-65" dirty="0">
                <a:solidFill>
                  <a:schemeClr val="tx1"/>
                </a:solidFill>
                <a:latin typeface="Arial" panose="020B0604020202020204" pitchFamily="34" charset="0"/>
                <a:cs typeface="Arial" panose="020B0604020202020204" pitchFamily="34" charset="0"/>
              </a:rPr>
              <a:t> </a:t>
            </a:r>
            <a:r>
              <a:rPr sz="1400" b="1" spc="-50" dirty="0">
                <a:solidFill>
                  <a:schemeClr val="tx1"/>
                </a:solidFill>
                <a:latin typeface="Arial" panose="020B0604020202020204" pitchFamily="34" charset="0"/>
                <a:cs typeface="Arial" panose="020B0604020202020204" pitchFamily="34" charset="0"/>
              </a:rPr>
              <a:t>child</a:t>
            </a:r>
            <a:r>
              <a:rPr sz="1400" b="1" spc="-40" dirty="0">
                <a:solidFill>
                  <a:schemeClr val="tx1"/>
                </a:solidFill>
                <a:latin typeface="Arial" panose="020B0604020202020204" pitchFamily="34" charset="0"/>
                <a:cs typeface="Arial" panose="020B0604020202020204" pitchFamily="34" charset="0"/>
              </a:rPr>
              <a:t> </a:t>
            </a:r>
            <a:r>
              <a:rPr sz="1400" b="1" spc="-45" dirty="0">
                <a:solidFill>
                  <a:schemeClr val="tx1"/>
                </a:solidFill>
                <a:latin typeface="Arial" panose="020B0604020202020204" pitchFamily="34" charset="0"/>
                <a:cs typeface="Arial" panose="020B0604020202020204" pitchFamily="34" charset="0"/>
              </a:rPr>
              <a:t>needs</a:t>
            </a:r>
            <a:r>
              <a:rPr sz="1400" b="1" spc="-55" dirty="0">
                <a:solidFill>
                  <a:schemeClr val="tx1"/>
                </a:solidFill>
                <a:latin typeface="Arial" panose="020B0604020202020204" pitchFamily="34" charset="0"/>
                <a:cs typeface="Arial" panose="020B0604020202020204" pitchFamily="34" charset="0"/>
              </a:rPr>
              <a:t> </a:t>
            </a:r>
            <a:r>
              <a:rPr sz="1400" b="1" spc="-10" dirty="0">
                <a:solidFill>
                  <a:schemeClr val="tx1"/>
                </a:solidFill>
                <a:latin typeface="Arial" panose="020B0604020202020204" pitchFamily="34" charset="0"/>
                <a:cs typeface="Arial" panose="020B0604020202020204" pitchFamily="34" charset="0"/>
              </a:rPr>
              <a:t>extra</a:t>
            </a:r>
            <a:r>
              <a:rPr sz="1400" b="1" spc="-50" dirty="0">
                <a:solidFill>
                  <a:schemeClr val="tx1"/>
                </a:solidFill>
                <a:latin typeface="Arial" panose="020B0604020202020204" pitchFamily="34" charset="0"/>
                <a:cs typeface="Arial" panose="020B0604020202020204" pitchFamily="34" charset="0"/>
              </a:rPr>
              <a:t> </a:t>
            </a:r>
            <a:r>
              <a:rPr sz="1400" b="1" spc="-25" dirty="0">
                <a:solidFill>
                  <a:schemeClr val="tx1"/>
                </a:solidFill>
                <a:latin typeface="Arial" panose="020B0604020202020204" pitchFamily="34" charset="0"/>
                <a:cs typeface="Arial" panose="020B0604020202020204" pitchFamily="34" charset="0"/>
              </a:rPr>
              <a:t>support </a:t>
            </a:r>
            <a:r>
              <a:rPr sz="1400" b="1" dirty="0">
                <a:solidFill>
                  <a:schemeClr val="tx1"/>
                </a:solidFill>
                <a:latin typeface="Arial" panose="020B0604020202020204" pitchFamily="34" charset="0"/>
                <a:cs typeface="Arial" panose="020B0604020202020204" pitchFamily="34" charset="0"/>
              </a:rPr>
              <a:t>or</a:t>
            </a:r>
            <a:r>
              <a:rPr sz="1400" b="1" spc="-30" dirty="0">
                <a:solidFill>
                  <a:schemeClr val="tx1"/>
                </a:solidFill>
                <a:latin typeface="Arial" panose="020B0604020202020204" pitchFamily="34" charset="0"/>
                <a:cs typeface="Arial" panose="020B0604020202020204" pitchFamily="34" charset="0"/>
              </a:rPr>
              <a:t> </a:t>
            </a:r>
            <a:r>
              <a:rPr sz="1400" b="1" spc="-65" dirty="0">
                <a:solidFill>
                  <a:schemeClr val="tx1"/>
                </a:solidFill>
                <a:latin typeface="Arial" panose="020B0604020202020204" pitchFamily="34" charset="0"/>
                <a:cs typeface="Arial" panose="020B0604020202020204" pitchFamily="34" charset="0"/>
              </a:rPr>
              <a:t>has</a:t>
            </a:r>
            <a:r>
              <a:rPr sz="1400" b="1" spc="-15" dirty="0">
                <a:solidFill>
                  <a:schemeClr val="tx1"/>
                </a:solidFill>
                <a:latin typeface="Arial" panose="020B0604020202020204" pitchFamily="34" charset="0"/>
                <a:cs typeface="Arial" panose="020B0604020202020204" pitchFamily="34" charset="0"/>
              </a:rPr>
              <a:t> </a:t>
            </a:r>
            <a:r>
              <a:rPr sz="1400" b="1" spc="-10" dirty="0">
                <a:solidFill>
                  <a:schemeClr val="tx1"/>
                </a:solidFill>
                <a:latin typeface="Arial" panose="020B0604020202020204" pitchFamily="34" charset="0"/>
                <a:cs typeface="Arial" panose="020B0604020202020204" pitchFamily="34" charset="0"/>
              </a:rPr>
              <a:t>SEN</a:t>
            </a:r>
            <a:r>
              <a:rPr lang="en-GB" sz="1400" b="1" spc="-10" dirty="0">
                <a:solidFill>
                  <a:schemeClr val="tx1"/>
                </a:solidFill>
                <a:latin typeface="Arial" panose="020B0604020202020204" pitchFamily="34" charset="0"/>
                <a:cs typeface="Arial" panose="020B0604020202020204" pitchFamily="34" charset="0"/>
              </a:rPr>
              <a:t>D</a:t>
            </a:r>
            <a:r>
              <a:rPr sz="1400" b="1" spc="-10" dirty="0">
                <a:solidFill>
                  <a:schemeClr val="tx1"/>
                </a:solidFill>
                <a:latin typeface="Arial" panose="020B0604020202020204" pitchFamily="34" charset="0"/>
                <a:cs typeface="Arial" panose="020B0604020202020204" pitchFamily="34" charset="0"/>
              </a:rPr>
              <a:t>?</a:t>
            </a:r>
            <a:endParaRPr lang="en-GB" sz="1400" b="1" spc="-10" dirty="0">
              <a:solidFill>
                <a:schemeClr val="tx1"/>
              </a:solidFill>
              <a:latin typeface="Arial" panose="020B0604020202020204" pitchFamily="34" charset="0"/>
              <a:cs typeface="Arial" panose="020B0604020202020204" pitchFamily="34" charset="0"/>
            </a:endParaRPr>
          </a:p>
          <a:p>
            <a:pPr marL="12700" marR="101600">
              <a:lnSpc>
                <a:spcPts val="1420"/>
              </a:lnSpc>
              <a:spcBef>
                <a:spcPts val="160"/>
              </a:spcBef>
            </a:pPr>
            <a:endParaRPr lang="en-GB" sz="1200" i="1" spc="-10" dirty="0">
              <a:solidFill>
                <a:schemeClr val="tx1"/>
              </a:solidFill>
              <a:latin typeface="Arial" panose="020B0604020202020204" pitchFamily="34" charset="0"/>
              <a:cs typeface="Arial" panose="020B0604020202020204" pitchFamily="34" charset="0"/>
            </a:endParaRPr>
          </a:p>
          <a:p>
            <a:pPr marL="12700" marR="101600">
              <a:lnSpc>
                <a:spcPts val="1420"/>
              </a:lnSpc>
              <a:spcBef>
                <a:spcPts val="160"/>
              </a:spcBef>
            </a:pPr>
            <a:r>
              <a:rPr lang="en-GB" sz="1200" spc="-10" dirty="0">
                <a:solidFill>
                  <a:schemeClr val="tx1"/>
                </a:solidFill>
                <a:latin typeface="Arial" panose="020B0604020202020204" pitchFamily="34" charset="0"/>
                <a:cs typeface="Arial" panose="020B0604020202020204" pitchFamily="34" charset="0"/>
              </a:rPr>
              <a:t>We may already be aware that your child or young person has SEND through transition discussions with their previous school. We work hard to liaise with feeder schools for both Year 6/7 and Post-16 transitions, and any relevant information will be shared with us about your child or young person to ensure the right support is put in place here at CVC or CSF.</a:t>
            </a:r>
          </a:p>
          <a:p>
            <a:pPr marL="12700" marR="101600">
              <a:lnSpc>
                <a:spcPts val="1420"/>
              </a:lnSpc>
              <a:spcBef>
                <a:spcPts val="160"/>
              </a:spcBef>
            </a:pPr>
            <a:endParaRPr lang="en-GB" sz="1200" dirty="0">
              <a:latin typeface="Arial" panose="020B0604020202020204" pitchFamily="34" charset="0"/>
              <a:cs typeface="Arial" panose="020B0604020202020204" pitchFamily="34" charset="0"/>
            </a:endParaRPr>
          </a:p>
          <a:p>
            <a:pPr marL="12700" marR="101600">
              <a:lnSpc>
                <a:spcPts val="1420"/>
              </a:lnSpc>
              <a:spcBef>
                <a:spcPts val="160"/>
              </a:spcBef>
            </a:pPr>
            <a:r>
              <a:rPr lang="en-GB" sz="1200" dirty="0">
                <a:latin typeface="Arial" panose="020B0604020202020204" pitchFamily="34" charset="0"/>
                <a:cs typeface="Arial" panose="020B0604020202020204" pitchFamily="34" charset="0"/>
              </a:rPr>
              <a:t>We may identify that your child or young person needs additional support during their time with us at Comberton. We always plan to identify and meet all learning needs as early as possible. </a:t>
            </a:r>
          </a:p>
          <a:p>
            <a:pPr marL="12700" marR="101600">
              <a:lnSpc>
                <a:spcPts val="1420"/>
              </a:lnSpc>
              <a:spcBef>
                <a:spcPts val="160"/>
              </a:spcBef>
            </a:pPr>
            <a:endParaRPr lang="en-GB" sz="1200" dirty="0">
              <a:latin typeface="Arial" panose="020B0604020202020204" pitchFamily="34" charset="0"/>
              <a:cs typeface="Arial" panose="020B0604020202020204" pitchFamily="34" charset="0"/>
            </a:endParaRPr>
          </a:p>
          <a:p>
            <a:pPr marL="12700" marR="101600">
              <a:lnSpc>
                <a:spcPts val="1420"/>
              </a:lnSpc>
              <a:spcBef>
                <a:spcPts val="160"/>
              </a:spcBef>
            </a:pPr>
            <a:r>
              <a:rPr lang="en-GB" sz="1200" dirty="0">
                <a:latin typeface="Arial" panose="020B0604020202020204" pitchFamily="34" charset="0"/>
                <a:cs typeface="Arial" panose="020B0604020202020204" pitchFamily="34" charset="0"/>
              </a:rPr>
              <a:t>Subject teachers and pastoral teams, in discussion with the SEND team, closely monitor the progress and attainment of all pupils, including those who have or may have SEND. If it becomes clear that your child or young person is making less than expected progress in line with their peers, this will be discussed with you as a parent/carer to consider what further support is needed and a plan of action agreed. This might be, for example, reasonable adjustments or support strategies in the classroom, a short-term supportive intervention or sign-posting to external services. </a:t>
            </a:r>
          </a:p>
          <a:p>
            <a:pPr marL="12700" marR="101600">
              <a:lnSpc>
                <a:spcPts val="1420"/>
              </a:lnSpc>
              <a:spcBef>
                <a:spcPts val="160"/>
              </a:spcBef>
            </a:pPr>
            <a:endParaRPr lang="en-GB" sz="1200" dirty="0">
              <a:latin typeface="Arial" panose="020B0604020202020204" pitchFamily="34" charset="0"/>
              <a:cs typeface="Arial" panose="020B0604020202020204" pitchFamily="34" charset="0"/>
            </a:endParaRPr>
          </a:p>
          <a:p>
            <a:pPr marL="12700" marR="101600">
              <a:lnSpc>
                <a:spcPts val="1420"/>
              </a:lnSpc>
              <a:spcBef>
                <a:spcPts val="160"/>
              </a:spcBef>
            </a:pPr>
            <a:r>
              <a:rPr lang="en-GB" sz="1400" b="1" dirty="0">
                <a:latin typeface="Arial" panose="020B0604020202020204" pitchFamily="34" charset="0"/>
                <a:cs typeface="Arial" panose="020B0604020202020204" pitchFamily="34" charset="0"/>
              </a:rPr>
              <a:t>Strategy Sheets</a:t>
            </a:r>
          </a:p>
          <a:p>
            <a:pPr marL="12700" marR="101600">
              <a:lnSpc>
                <a:spcPts val="1420"/>
              </a:lnSpc>
              <a:spcBef>
                <a:spcPts val="160"/>
              </a:spcBef>
            </a:pPr>
            <a:endParaRPr lang="en-GB" sz="1200" b="1" dirty="0">
              <a:latin typeface="Arial" panose="020B0604020202020204" pitchFamily="34" charset="0"/>
              <a:cs typeface="Arial" panose="020B0604020202020204" pitchFamily="34" charset="0"/>
            </a:endParaRPr>
          </a:p>
          <a:p>
            <a:pPr lvl="0"/>
            <a:r>
              <a:rPr lang="en-GB" sz="1200" dirty="0">
                <a:solidFill>
                  <a:schemeClr val="tx1"/>
                </a:solidFill>
                <a:latin typeface="Arial" panose="020B0604020202020204" pitchFamily="34" charset="0"/>
                <a:cs typeface="Arial" panose="020B0604020202020204" pitchFamily="34" charset="0"/>
              </a:rPr>
              <a:t>All teachers will be informed about your child’s special educational needs, through an individualised strategy sheet. Staff will adapt their approach in and out of lessons, using these strategies, to support your child to fully access the curriculum and school life.</a:t>
            </a:r>
          </a:p>
          <a:p>
            <a:pPr lvl="0"/>
            <a:endParaRPr lang="en-GB" sz="1200" dirty="0">
              <a:solidFill>
                <a:schemeClr val="tx1"/>
              </a:solidFill>
              <a:latin typeface="Arial" panose="020B0604020202020204" pitchFamily="34" charset="0"/>
              <a:cs typeface="Arial" panose="020B0604020202020204" pitchFamily="34" charset="0"/>
            </a:endParaRPr>
          </a:p>
          <a:p>
            <a:pPr lvl="0"/>
            <a:r>
              <a:rPr lang="en-GB" sz="1200" dirty="0">
                <a:solidFill>
                  <a:schemeClr val="tx1"/>
                </a:solidFill>
                <a:latin typeface="Arial" panose="020B0604020202020204" pitchFamily="34" charset="0"/>
                <a:cs typeface="Arial" panose="020B0604020202020204" pitchFamily="34" charset="0"/>
              </a:rPr>
              <a:t>Strategy sheets are coproduced with parents/carers and their child. They highlight your child’s strengths, any barriers to learning and key strategies for support. They are reviewed annually and can be updated if there are significant changes. </a:t>
            </a:r>
            <a:endParaRPr lang="en-GB" sz="1200" dirty="0">
              <a:latin typeface="Arial" panose="020B0604020202020204" pitchFamily="34" charset="0"/>
              <a:cs typeface="Arial" panose="020B0604020202020204" pitchFamily="34" charset="0"/>
            </a:endParaRPr>
          </a:p>
          <a:p>
            <a:pPr marL="12700" marR="101600">
              <a:lnSpc>
                <a:spcPts val="1420"/>
              </a:lnSpc>
              <a:spcBef>
                <a:spcPts val="160"/>
              </a:spcBef>
            </a:pPr>
            <a:endParaRPr lang="en-GB" sz="1200" dirty="0">
              <a:latin typeface="Arial" panose="020B0604020202020204" pitchFamily="34" charset="0"/>
              <a:cs typeface="Arial" panose="020B0604020202020204" pitchFamily="34" charset="0"/>
            </a:endParaRPr>
          </a:p>
          <a:p>
            <a:pPr marL="12700" marR="101600">
              <a:lnSpc>
                <a:spcPts val="1420"/>
              </a:lnSpc>
              <a:spcBef>
                <a:spcPts val="160"/>
              </a:spcBef>
            </a:pPr>
            <a:endParaRPr lang="en-GB" sz="1200" dirty="0">
              <a:latin typeface="Arial" panose="020B0604020202020204" pitchFamily="34" charset="0"/>
              <a:cs typeface="Arial" panose="020B0604020202020204" pitchFamily="34" charset="0"/>
            </a:endParaRPr>
          </a:p>
        </p:txBody>
      </p:sp>
      <p:sp>
        <p:nvSpPr>
          <p:cNvPr id="10" name="object 3">
            <a:extLst>
              <a:ext uri="{FF2B5EF4-FFF2-40B4-BE49-F238E27FC236}">
                <a16:creationId xmlns:a16="http://schemas.microsoft.com/office/drawing/2014/main" id="{475FF0DA-6ECB-3411-EB5F-EB823A1BDCFE}"/>
              </a:ext>
            </a:extLst>
          </p:cNvPr>
          <p:cNvSpPr/>
          <p:nvPr/>
        </p:nvSpPr>
        <p:spPr>
          <a:xfrm>
            <a:off x="226482" y="203200"/>
            <a:ext cx="5138633" cy="7086600"/>
          </a:xfrm>
          <a:custGeom>
            <a:avLst/>
            <a:gdLst/>
            <a:ahLst/>
            <a:cxnLst/>
            <a:rect l="l" t="t" r="r" b="b"/>
            <a:pathLst>
              <a:path w="4895850" h="6819900">
                <a:moveTo>
                  <a:pt x="0" y="815974"/>
                </a:moveTo>
                <a:lnTo>
                  <a:pt x="1270" y="768349"/>
                </a:lnTo>
                <a:lnTo>
                  <a:pt x="5714" y="720724"/>
                </a:lnTo>
                <a:lnTo>
                  <a:pt x="12064" y="674369"/>
                </a:lnTo>
                <a:lnTo>
                  <a:pt x="21589" y="628649"/>
                </a:lnTo>
                <a:lnTo>
                  <a:pt x="33654" y="584199"/>
                </a:lnTo>
                <a:lnTo>
                  <a:pt x="47625" y="541019"/>
                </a:lnTo>
                <a:lnTo>
                  <a:pt x="64135" y="498475"/>
                </a:lnTo>
                <a:lnTo>
                  <a:pt x="83185" y="457200"/>
                </a:lnTo>
                <a:lnTo>
                  <a:pt x="104139" y="417194"/>
                </a:lnTo>
                <a:lnTo>
                  <a:pt x="127000" y="378459"/>
                </a:lnTo>
                <a:lnTo>
                  <a:pt x="152400" y="341629"/>
                </a:lnTo>
                <a:lnTo>
                  <a:pt x="179070" y="305434"/>
                </a:lnTo>
                <a:lnTo>
                  <a:pt x="208279" y="271779"/>
                </a:lnTo>
                <a:lnTo>
                  <a:pt x="238759" y="238759"/>
                </a:lnTo>
                <a:lnTo>
                  <a:pt x="271780" y="208279"/>
                </a:lnTo>
                <a:lnTo>
                  <a:pt x="305434" y="179069"/>
                </a:lnTo>
                <a:lnTo>
                  <a:pt x="341630" y="152400"/>
                </a:lnTo>
                <a:lnTo>
                  <a:pt x="378459" y="127000"/>
                </a:lnTo>
                <a:lnTo>
                  <a:pt x="417195" y="104139"/>
                </a:lnTo>
                <a:lnTo>
                  <a:pt x="457200" y="83184"/>
                </a:lnTo>
                <a:lnTo>
                  <a:pt x="498475" y="64134"/>
                </a:lnTo>
                <a:lnTo>
                  <a:pt x="541019" y="47625"/>
                </a:lnTo>
                <a:lnTo>
                  <a:pt x="584200" y="33654"/>
                </a:lnTo>
                <a:lnTo>
                  <a:pt x="628650" y="21589"/>
                </a:lnTo>
                <a:lnTo>
                  <a:pt x="674369" y="12064"/>
                </a:lnTo>
                <a:lnTo>
                  <a:pt x="720725" y="5714"/>
                </a:lnTo>
                <a:lnTo>
                  <a:pt x="768350" y="1269"/>
                </a:lnTo>
                <a:lnTo>
                  <a:pt x="815975" y="0"/>
                </a:lnTo>
                <a:lnTo>
                  <a:pt x="4079875" y="0"/>
                </a:lnTo>
                <a:lnTo>
                  <a:pt x="4127500" y="1269"/>
                </a:lnTo>
                <a:lnTo>
                  <a:pt x="4175125" y="5714"/>
                </a:lnTo>
                <a:lnTo>
                  <a:pt x="4221480" y="12064"/>
                </a:lnTo>
                <a:lnTo>
                  <a:pt x="4267200" y="21589"/>
                </a:lnTo>
                <a:lnTo>
                  <a:pt x="4311650" y="33654"/>
                </a:lnTo>
                <a:lnTo>
                  <a:pt x="4354830" y="47625"/>
                </a:lnTo>
                <a:lnTo>
                  <a:pt x="4397375" y="64134"/>
                </a:lnTo>
                <a:lnTo>
                  <a:pt x="4438650" y="83184"/>
                </a:lnTo>
                <a:lnTo>
                  <a:pt x="4478655" y="104139"/>
                </a:lnTo>
                <a:lnTo>
                  <a:pt x="4517390" y="127000"/>
                </a:lnTo>
                <a:lnTo>
                  <a:pt x="4554220" y="152400"/>
                </a:lnTo>
                <a:lnTo>
                  <a:pt x="4590415" y="179069"/>
                </a:lnTo>
                <a:lnTo>
                  <a:pt x="4624070" y="208279"/>
                </a:lnTo>
                <a:lnTo>
                  <a:pt x="4657090" y="238759"/>
                </a:lnTo>
                <a:lnTo>
                  <a:pt x="4687570" y="271779"/>
                </a:lnTo>
                <a:lnTo>
                  <a:pt x="4716780" y="305434"/>
                </a:lnTo>
                <a:lnTo>
                  <a:pt x="4743450" y="341629"/>
                </a:lnTo>
                <a:lnTo>
                  <a:pt x="4768850" y="378459"/>
                </a:lnTo>
                <a:lnTo>
                  <a:pt x="4791710" y="417194"/>
                </a:lnTo>
                <a:lnTo>
                  <a:pt x="4812665" y="457200"/>
                </a:lnTo>
                <a:lnTo>
                  <a:pt x="4831715" y="498475"/>
                </a:lnTo>
                <a:lnTo>
                  <a:pt x="4848225" y="541019"/>
                </a:lnTo>
                <a:lnTo>
                  <a:pt x="4862195" y="584199"/>
                </a:lnTo>
                <a:lnTo>
                  <a:pt x="4874260" y="628649"/>
                </a:lnTo>
                <a:lnTo>
                  <a:pt x="4883785" y="674369"/>
                </a:lnTo>
                <a:lnTo>
                  <a:pt x="4890135" y="720724"/>
                </a:lnTo>
                <a:lnTo>
                  <a:pt x="4894580" y="768349"/>
                </a:lnTo>
                <a:lnTo>
                  <a:pt x="4895850" y="815974"/>
                </a:lnTo>
                <a:lnTo>
                  <a:pt x="4895850" y="6003924"/>
                </a:lnTo>
                <a:lnTo>
                  <a:pt x="4894580" y="6051549"/>
                </a:lnTo>
                <a:lnTo>
                  <a:pt x="4890135" y="6099174"/>
                </a:lnTo>
                <a:lnTo>
                  <a:pt x="4883785" y="6145530"/>
                </a:lnTo>
                <a:lnTo>
                  <a:pt x="4874260" y="6191249"/>
                </a:lnTo>
                <a:lnTo>
                  <a:pt x="4862195" y="6235699"/>
                </a:lnTo>
                <a:lnTo>
                  <a:pt x="4848225" y="6278880"/>
                </a:lnTo>
                <a:lnTo>
                  <a:pt x="4831715" y="6321424"/>
                </a:lnTo>
                <a:lnTo>
                  <a:pt x="4812665" y="6362699"/>
                </a:lnTo>
                <a:lnTo>
                  <a:pt x="4791710" y="6402705"/>
                </a:lnTo>
                <a:lnTo>
                  <a:pt x="4768850" y="6441439"/>
                </a:lnTo>
                <a:lnTo>
                  <a:pt x="4743450" y="6478270"/>
                </a:lnTo>
                <a:lnTo>
                  <a:pt x="4716780" y="6514464"/>
                </a:lnTo>
                <a:lnTo>
                  <a:pt x="4687570" y="6548119"/>
                </a:lnTo>
                <a:lnTo>
                  <a:pt x="4657090" y="6581139"/>
                </a:lnTo>
                <a:lnTo>
                  <a:pt x="4624070" y="6611619"/>
                </a:lnTo>
                <a:lnTo>
                  <a:pt x="4590415" y="6640830"/>
                </a:lnTo>
                <a:lnTo>
                  <a:pt x="4554220" y="6667500"/>
                </a:lnTo>
                <a:lnTo>
                  <a:pt x="4517390" y="6692900"/>
                </a:lnTo>
                <a:lnTo>
                  <a:pt x="4478655" y="6715759"/>
                </a:lnTo>
                <a:lnTo>
                  <a:pt x="4438650" y="6736714"/>
                </a:lnTo>
                <a:lnTo>
                  <a:pt x="4397375" y="6755764"/>
                </a:lnTo>
                <a:lnTo>
                  <a:pt x="4354830" y="6772275"/>
                </a:lnTo>
                <a:lnTo>
                  <a:pt x="4311650" y="6786244"/>
                </a:lnTo>
                <a:lnTo>
                  <a:pt x="4267200" y="6798309"/>
                </a:lnTo>
                <a:lnTo>
                  <a:pt x="4221480" y="6807834"/>
                </a:lnTo>
                <a:lnTo>
                  <a:pt x="4175125" y="6814184"/>
                </a:lnTo>
                <a:lnTo>
                  <a:pt x="4127500" y="6818630"/>
                </a:lnTo>
                <a:lnTo>
                  <a:pt x="4079875" y="6819900"/>
                </a:lnTo>
                <a:lnTo>
                  <a:pt x="815975" y="6819900"/>
                </a:lnTo>
                <a:lnTo>
                  <a:pt x="768350" y="6818630"/>
                </a:lnTo>
                <a:lnTo>
                  <a:pt x="720725" y="6814184"/>
                </a:lnTo>
                <a:lnTo>
                  <a:pt x="674369" y="6807834"/>
                </a:lnTo>
                <a:lnTo>
                  <a:pt x="628650" y="6798309"/>
                </a:lnTo>
                <a:lnTo>
                  <a:pt x="584200" y="6786244"/>
                </a:lnTo>
                <a:lnTo>
                  <a:pt x="541019" y="6772275"/>
                </a:lnTo>
                <a:lnTo>
                  <a:pt x="498475" y="6755764"/>
                </a:lnTo>
                <a:lnTo>
                  <a:pt x="457200" y="6736714"/>
                </a:lnTo>
                <a:lnTo>
                  <a:pt x="417195" y="6715759"/>
                </a:lnTo>
                <a:lnTo>
                  <a:pt x="378459" y="6692900"/>
                </a:lnTo>
                <a:lnTo>
                  <a:pt x="341630" y="6667500"/>
                </a:lnTo>
                <a:lnTo>
                  <a:pt x="305434" y="6640830"/>
                </a:lnTo>
                <a:lnTo>
                  <a:pt x="271780" y="6611619"/>
                </a:lnTo>
                <a:lnTo>
                  <a:pt x="238759" y="6581139"/>
                </a:lnTo>
                <a:lnTo>
                  <a:pt x="208279" y="6548119"/>
                </a:lnTo>
                <a:lnTo>
                  <a:pt x="179070" y="6514464"/>
                </a:lnTo>
                <a:lnTo>
                  <a:pt x="152400" y="6478270"/>
                </a:lnTo>
                <a:lnTo>
                  <a:pt x="127000" y="6441439"/>
                </a:lnTo>
                <a:lnTo>
                  <a:pt x="104139" y="6402705"/>
                </a:lnTo>
                <a:lnTo>
                  <a:pt x="83185" y="6362699"/>
                </a:lnTo>
                <a:lnTo>
                  <a:pt x="64135" y="6321424"/>
                </a:lnTo>
                <a:lnTo>
                  <a:pt x="47625" y="6278880"/>
                </a:lnTo>
                <a:lnTo>
                  <a:pt x="33654" y="6235699"/>
                </a:lnTo>
                <a:lnTo>
                  <a:pt x="21589" y="6191249"/>
                </a:lnTo>
                <a:lnTo>
                  <a:pt x="12064" y="6145530"/>
                </a:lnTo>
                <a:lnTo>
                  <a:pt x="5714" y="6099174"/>
                </a:lnTo>
                <a:lnTo>
                  <a:pt x="1270" y="6051549"/>
                </a:lnTo>
                <a:lnTo>
                  <a:pt x="0" y="6003924"/>
                </a:lnTo>
                <a:lnTo>
                  <a:pt x="0" y="815974"/>
                </a:lnTo>
                <a:close/>
              </a:path>
            </a:pathLst>
          </a:custGeom>
          <a:ln w="69850">
            <a:solidFill>
              <a:srgbClr val="FF00FF"/>
            </a:solidFill>
          </a:ln>
        </p:spPr>
        <p:txBody>
          <a:bodyPr wrap="square" lIns="0" tIns="0" rIns="0" bIns="0" rtlCol="0"/>
          <a:lstStyle/>
          <a:p>
            <a:endParaRPr/>
          </a:p>
        </p:txBody>
      </p:sp>
      <p:sp>
        <p:nvSpPr>
          <p:cNvPr id="11" name="object 8">
            <a:extLst>
              <a:ext uri="{FF2B5EF4-FFF2-40B4-BE49-F238E27FC236}">
                <a16:creationId xmlns:a16="http://schemas.microsoft.com/office/drawing/2014/main" id="{52F20542-45EA-823E-EBD7-89DC158D1853}"/>
              </a:ext>
            </a:extLst>
          </p:cNvPr>
          <p:cNvSpPr txBox="1"/>
          <p:nvPr/>
        </p:nvSpPr>
        <p:spPr>
          <a:xfrm>
            <a:off x="5880100" y="439747"/>
            <a:ext cx="4510405" cy="5078313"/>
          </a:xfrm>
          <a:prstGeom prst="rect">
            <a:avLst/>
          </a:prstGeom>
        </p:spPr>
        <p:txBody>
          <a:bodyPr vert="horz" wrap="square" lIns="0" tIns="20320" rIns="0" bIns="0" rtlCol="0">
            <a:spAutoFit/>
          </a:bodyPr>
          <a:lstStyle/>
          <a:p>
            <a:pPr marL="12700" marR="101600">
              <a:lnSpc>
                <a:spcPts val="1420"/>
              </a:lnSpc>
              <a:spcBef>
                <a:spcPts val="160"/>
              </a:spcBef>
            </a:pPr>
            <a:r>
              <a:rPr lang="en-GB" sz="1400" b="1" spc="-10" dirty="0">
                <a:solidFill>
                  <a:schemeClr val="tx1"/>
                </a:solidFill>
                <a:latin typeface="Arial"/>
                <a:cs typeface="Arial"/>
              </a:rPr>
              <a:t>How is my child’s learning tracked, assessed and recorded?</a:t>
            </a:r>
          </a:p>
          <a:p>
            <a:pPr marL="12700" marR="101600">
              <a:lnSpc>
                <a:spcPts val="1420"/>
              </a:lnSpc>
              <a:spcBef>
                <a:spcPts val="160"/>
              </a:spcBef>
            </a:pPr>
            <a:endParaRPr lang="en-GB" sz="1200" i="1" spc="-10" dirty="0">
              <a:solidFill>
                <a:schemeClr val="tx1"/>
              </a:solidFill>
              <a:latin typeface="Arial"/>
              <a:cs typeface="Arial"/>
            </a:endParaRPr>
          </a:p>
          <a:p>
            <a:pPr marL="12700" marR="101600">
              <a:lnSpc>
                <a:spcPts val="1420"/>
              </a:lnSpc>
              <a:spcBef>
                <a:spcPts val="160"/>
              </a:spcBef>
            </a:pPr>
            <a:r>
              <a:rPr lang="en-GB" sz="1200" dirty="0"/>
              <a:t>All pupils, including those with SEND, are assessed on a regular basis, in accordance with our whole school assessment policy, which can be found on the </a:t>
            </a:r>
            <a:r>
              <a:rPr lang="en-GB" sz="1200" dirty="0">
                <a:hlinkClick r:id="rId2"/>
              </a:rPr>
              <a:t>college website.</a:t>
            </a:r>
            <a:endParaRPr lang="en-GB" sz="1200" dirty="0"/>
          </a:p>
          <a:p>
            <a:pPr marL="12700" marR="101600">
              <a:lnSpc>
                <a:spcPts val="1420"/>
              </a:lnSpc>
              <a:spcBef>
                <a:spcPts val="160"/>
              </a:spcBef>
            </a:pPr>
            <a:endParaRPr lang="en-GB" sz="1200" dirty="0"/>
          </a:p>
          <a:p>
            <a:pPr marL="12700" marR="101600">
              <a:lnSpc>
                <a:spcPts val="1420"/>
              </a:lnSpc>
              <a:spcBef>
                <a:spcPts val="160"/>
              </a:spcBef>
            </a:pPr>
            <a:r>
              <a:rPr lang="en-GB" sz="1200" dirty="0"/>
              <a:t>Teachers formally assess and review progress at least twice a year. Reports will be emailed to parents/carers twice a year and in addition, there is an annual parents’ evening, when there is an opportunity to discuss progress, attainment and next steps. Pupils with an EHCP will also have an annual review with parents/carers, the SEND team and any other professionals involved in your child’s support.</a:t>
            </a:r>
          </a:p>
          <a:p>
            <a:pPr marL="12700" marR="101600">
              <a:lnSpc>
                <a:spcPts val="1420"/>
              </a:lnSpc>
              <a:spcBef>
                <a:spcPts val="160"/>
              </a:spcBef>
            </a:pPr>
            <a:endParaRPr lang="en-GB" sz="1200" dirty="0"/>
          </a:p>
          <a:p>
            <a:r>
              <a:rPr lang="en-GB" sz="1200" dirty="0"/>
              <a:t>National guidance for high-quality provision of SEN in schools is based on a step-by-step model known as the Graduated Approach. The Graduated Approach is a cycle of ‘</a:t>
            </a:r>
            <a:r>
              <a:rPr lang="en-GB" sz="1200" i="1" dirty="0"/>
              <a:t>Assess, Plan, Do, Review’</a:t>
            </a:r>
            <a:r>
              <a:rPr lang="en-GB" sz="1200" dirty="0"/>
              <a:t> to identify and meet a pupil’s needs through increasingly targeted support. Only one cycle of APDR may be necessary for your child to make the necessary progress, or it might be there are multiple cycles of assessing, coproducing a plan, putting it into practice and then reviewing to see what has been effective. Please see Appendix 1 for further info.</a:t>
            </a:r>
          </a:p>
          <a:p>
            <a:endParaRPr lang="en-GB" sz="1200" dirty="0"/>
          </a:p>
          <a:p>
            <a:endParaRPr lang="en-GB" sz="1200" dirty="0"/>
          </a:p>
          <a:p>
            <a:pPr marL="184150" marR="101600" indent="-171450">
              <a:lnSpc>
                <a:spcPts val="1420"/>
              </a:lnSpc>
              <a:spcBef>
                <a:spcPts val="160"/>
              </a:spcBef>
              <a:buFont typeface="Arial" panose="020B0604020202020204" pitchFamily="34" charset="0"/>
              <a:buChar char="•"/>
            </a:pPr>
            <a:endParaRPr sz="1200" dirty="0">
              <a:solidFill>
                <a:schemeClr val="tx1"/>
              </a:solidFill>
              <a:latin typeface="Arial"/>
              <a:cs typeface="Arial"/>
            </a:endParaRPr>
          </a:p>
        </p:txBody>
      </p:sp>
      <p:sp>
        <p:nvSpPr>
          <p:cNvPr id="4" name="TextBox 3">
            <a:extLst>
              <a:ext uri="{FF2B5EF4-FFF2-40B4-BE49-F238E27FC236}">
                <a16:creationId xmlns:a16="http://schemas.microsoft.com/office/drawing/2014/main" id="{48F7C725-D39C-0972-E1E4-20F7F4546FC5}"/>
              </a:ext>
            </a:extLst>
          </p:cNvPr>
          <p:cNvSpPr txBox="1"/>
          <p:nvPr/>
        </p:nvSpPr>
        <p:spPr>
          <a:xfrm>
            <a:off x="5721478" y="5771316"/>
            <a:ext cx="4595030" cy="1492716"/>
          </a:xfrm>
          <a:prstGeom prst="rect">
            <a:avLst/>
          </a:prstGeom>
          <a:noFill/>
        </p:spPr>
        <p:txBody>
          <a:bodyPr wrap="square" rtlCol="0">
            <a:spAutoFit/>
          </a:bodyPr>
          <a:lstStyle/>
          <a:p>
            <a:r>
              <a:rPr lang="en-GB" sz="1300" b="1" dirty="0">
                <a:latin typeface="Arial" panose="020B0604020202020204" pitchFamily="34" charset="0"/>
                <a:cs typeface="Arial" panose="020B0604020202020204" pitchFamily="34" charset="0"/>
              </a:rPr>
              <a:t>Enhanced Resource Base</a:t>
            </a:r>
          </a:p>
          <a:p>
            <a:endParaRPr lang="en-GB" sz="1300" dirty="0">
              <a:latin typeface="Arial" panose="020B0604020202020204" pitchFamily="34" charset="0"/>
              <a:cs typeface="Arial" panose="020B0604020202020204" pitchFamily="34" charset="0"/>
            </a:endParaRPr>
          </a:p>
          <a:p>
            <a:r>
              <a:rPr lang="en-GB" sz="1300" dirty="0">
                <a:latin typeface="Arial" panose="020B0604020202020204" pitchFamily="34" charset="0"/>
                <a:cs typeface="Arial" panose="020B0604020202020204" pitchFamily="34" charset="0"/>
              </a:rPr>
              <a:t>We have an Enhanced Resource Base for Autistic pupils. This is called The Cabin. Admissions are managed through the Local Authority. We aim to meet pupils’ individual needs to ensure they have the confidence and skills to realise their ambitions. The Cabin Lead is Jane Hylton.</a:t>
            </a:r>
          </a:p>
        </p:txBody>
      </p:sp>
      <p:sp>
        <p:nvSpPr>
          <p:cNvPr id="5" name="object 3">
            <a:extLst>
              <a:ext uri="{FF2B5EF4-FFF2-40B4-BE49-F238E27FC236}">
                <a16:creationId xmlns:a16="http://schemas.microsoft.com/office/drawing/2014/main" id="{50EFD05D-49B9-A746-23A7-1E45FE45128F}"/>
              </a:ext>
            </a:extLst>
          </p:cNvPr>
          <p:cNvSpPr/>
          <p:nvPr/>
        </p:nvSpPr>
        <p:spPr>
          <a:xfrm>
            <a:off x="5605640" y="5602779"/>
            <a:ext cx="4895850" cy="1687022"/>
          </a:xfrm>
          <a:custGeom>
            <a:avLst/>
            <a:gdLst/>
            <a:ahLst/>
            <a:cxnLst/>
            <a:rect l="l" t="t" r="r" b="b"/>
            <a:pathLst>
              <a:path w="5345430" h="2630170">
                <a:moveTo>
                  <a:pt x="0" y="438150"/>
                </a:moveTo>
                <a:lnTo>
                  <a:pt x="2539" y="390525"/>
                </a:lnTo>
                <a:lnTo>
                  <a:pt x="10160" y="344170"/>
                </a:lnTo>
                <a:lnTo>
                  <a:pt x="22225" y="299720"/>
                </a:lnTo>
                <a:lnTo>
                  <a:pt x="38735" y="257175"/>
                </a:lnTo>
                <a:lnTo>
                  <a:pt x="59689" y="217170"/>
                </a:lnTo>
                <a:lnTo>
                  <a:pt x="84454" y="179704"/>
                </a:lnTo>
                <a:lnTo>
                  <a:pt x="113029" y="144779"/>
                </a:lnTo>
                <a:lnTo>
                  <a:pt x="144779" y="113029"/>
                </a:lnTo>
                <a:lnTo>
                  <a:pt x="179704" y="84454"/>
                </a:lnTo>
                <a:lnTo>
                  <a:pt x="217170" y="59689"/>
                </a:lnTo>
                <a:lnTo>
                  <a:pt x="257175" y="38735"/>
                </a:lnTo>
                <a:lnTo>
                  <a:pt x="299720" y="22225"/>
                </a:lnTo>
                <a:lnTo>
                  <a:pt x="344170" y="10160"/>
                </a:lnTo>
                <a:lnTo>
                  <a:pt x="390525" y="2539"/>
                </a:lnTo>
                <a:lnTo>
                  <a:pt x="438150" y="0"/>
                </a:lnTo>
                <a:lnTo>
                  <a:pt x="4907280" y="0"/>
                </a:lnTo>
                <a:lnTo>
                  <a:pt x="4954905" y="2539"/>
                </a:lnTo>
                <a:lnTo>
                  <a:pt x="5001260" y="10160"/>
                </a:lnTo>
                <a:lnTo>
                  <a:pt x="5045710" y="22225"/>
                </a:lnTo>
                <a:lnTo>
                  <a:pt x="5088255" y="38735"/>
                </a:lnTo>
                <a:lnTo>
                  <a:pt x="5128260" y="59689"/>
                </a:lnTo>
                <a:lnTo>
                  <a:pt x="5165725" y="84454"/>
                </a:lnTo>
                <a:lnTo>
                  <a:pt x="5200650" y="113029"/>
                </a:lnTo>
                <a:lnTo>
                  <a:pt x="5232400" y="144779"/>
                </a:lnTo>
                <a:lnTo>
                  <a:pt x="5260975" y="179704"/>
                </a:lnTo>
                <a:lnTo>
                  <a:pt x="5285740" y="217170"/>
                </a:lnTo>
                <a:lnTo>
                  <a:pt x="5306695" y="257175"/>
                </a:lnTo>
                <a:lnTo>
                  <a:pt x="5323205" y="299720"/>
                </a:lnTo>
                <a:lnTo>
                  <a:pt x="5335270" y="344170"/>
                </a:lnTo>
                <a:lnTo>
                  <a:pt x="5342890" y="390525"/>
                </a:lnTo>
                <a:lnTo>
                  <a:pt x="5345430" y="438150"/>
                </a:lnTo>
                <a:lnTo>
                  <a:pt x="5345430" y="2192020"/>
                </a:lnTo>
                <a:lnTo>
                  <a:pt x="5342890" y="2239645"/>
                </a:lnTo>
                <a:lnTo>
                  <a:pt x="5335270" y="2286000"/>
                </a:lnTo>
                <a:lnTo>
                  <a:pt x="5323205" y="2330450"/>
                </a:lnTo>
                <a:lnTo>
                  <a:pt x="5306695" y="2372995"/>
                </a:lnTo>
                <a:lnTo>
                  <a:pt x="5285740" y="2413000"/>
                </a:lnTo>
                <a:lnTo>
                  <a:pt x="5260975" y="2450465"/>
                </a:lnTo>
                <a:lnTo>
                  <a:pt x="5232400" y="2485390"/>
                </a:lnTo>
                <a:lnTo>
                  <a:pt x="5200650" y="2517140"/>
                </a:lnTo>
                <a:lnTo>
                  <a:pt x="5165725" y="2545715"/>
                </a:lnTo>
                <a:lnTo>
                  <a:pt x="5128260" y="2570479"/>
                </a:lnTo>
                <a:lnTo>
                  <a:pt x="5088255" y="2591435"/>
                </a:lnTo>
                <a:lnTo>
                  <a:pt x="5045710" y="2607945"/>
                </a:lnTo>
                <a:lnTo>
                  <a:pt x="5001260" y="2620010"/>
                </a:lnTo>
                <a:lnTo>
                  <a:pt x="4954905" y="2627629"/>
                </a:lnTo>
                <a:lnTo>
                  <a:pt x="4907280" y="2630170"/>
                </a:lnTo>
                <a:lnTo>
                  <a:pt x="438150" y="2630170"/>
                </a:lnTo>
                <a:lnTo>
                  <a:pt x="390525" y="2627629"/>
                </a:lnTo>
                <a:lnTo>
                  <a:pt x="344170" y="2620010"/>
                </a:lnTo>
                <a:lnTo>
                  <a:pt x="299720" y="2607945"/>
                </a:lnTo>
                <a:lnTo>
                  <a:pt x="257175" y="2591435"/>
                </a:lnTo>
                <a:lnTo>
                  <a:pt x="217170" y="2570479"/>
                </a:lnTo>
                <a:lnTo>
                  <a:pt x="179704" y="2545715"/>
                </a:lnTo>
                <a:lnTo>
                  <a:pt x="144779" y="2517140"/>
                </a:lnTo>
                <a:lnTo>
                  <a:pt x="113029" y="2485390"/>
                </a:lnTo>
                <a:lnTo>
                  <a:pt x="84454" y="2450465"/>
                </a:lnTo>
                <a:lnTo>
                  <a:pt x="59689" y="2413000"/>
                </a:lnTo>
                <a:lnTo>
                  <a:pt x="38735" y="2372995"/>
                </a:lnTo>
                <a:lnTo>
                  <a:pt x="22225" y="2330450"/>
                </a:lnTo>
                <a:lnTo>
                  <a:pt x="10160" y="2286000"/>
                </a:lnTo>
                <a:lnTo>
                  <a:pt x="2539" y="2239645"/>
                </a:lnTo>
                <a:lnTo>
                  <a:pt x="0" y="2192020"/>
                </a:lnTo>
                <a:lnTo>
                  <a:pt x="0" y="438150"/>
                </a:lnTo>
                <a:close/>
              </a:path>
            </a:pathLst>
          </a:custGeom>
          <a:ln w="69850">
            <a:solidFill>
              <a:srgbClr val="028B5D"/>
            </a:solidFill>
          </a:ln>
        </p:spPr>
        <p:txBody>
          <a:bodyPr wrap="square" lIns="0" tIns="0" rIns="0" bIns="0" rtlCol="0"/>
          <a:lstStyle/>
          <a:p>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B7F12B-5897-7837-5B09-458B1FDEB4FD}"/>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69290D93-F3CD-8078-F5CC-8E135BF81D95}"/>
              </a:ext>
            </a:extLst>
          </p:cNvPr>
          <p:cNvSpPr/>
          <p:nvPr/>
        </p:nvSpPr>
        <p:spPr>
          <a:xfrm>
            <a:off x="5340591" y="149991"/>
            <a:ext cx="5187697" cy="5234809"/>
          </a:xfrm>
          <a:custGeom>
            <a:avLst/>
            <a:gdLst/>
            <a:ahLst/>
            <a:cxnLst/>
            <a:rect l="l" t="t" r="r" b="b"/>
            <a:pathLst>
              <a:path w="4895850" h="6819900">
                <a:moveTo>
                  <a:pt x="0" y="815974"/>
                </a:moveTo>
                <a:lnTo>
                  <a:pt x="1270" y="768349"/>
                </a:lnTo>
                <a:lnTo>
                  <a:pt x="5714" y="720724"/>
                </a:lnTo>
                <a:lnTo>
                  <a:pt x="12064" y="674369"/>
                </a:lnTo>
                <a:lnTo>
                  <a:pt x="21589" y="628649"/>
                </a:lnTo>
                <a:lnTo>
                  <a:pt x="33654" y="584199"/>
                </a:lnTo>
                <a:lnTo>
                  <a:pt x="47625" y="541019"/>
                </a:lnTo>
                <a:lnTo>
                  <a:pt x="64135" y="498475"/>
                </a:lnTo>
                <a:lnTo>
                  <a:pt x="83185" y="457200"/>
                </a:lnTo>
                <a:lnTo>
                  <a:pt x="104139" y="417194"/>
                </a:lnTo>
                <a:lnTo>
                  <a:pt x="127000" y="378459"/>
                </a:lnTo>
                <a:lnTo>
                  <a:pt x="152400" y="341629"/>
                </a:lnTo>
                <a:lnTo>
                  <a:pt x="179070" y="305434"/>
                </a:lnTo>
                <a:lnTo>
                  <a:pt x="208279" y="271779"/>
                </a:lnTo>
                <a:lnTo>
                  <a:pt x="238759" y="238759"/>
                </a:lnTo>
                <a:lnTo>
                  <a:pt x="271780" y="208279"/>
                </a:lnTo>
                <a:lnTo>
                  <a:pt x="305434" y="179069"/>
                </a:lnTo>
                <a:lnTo>
                  <a:pt x="341630" y="152400"/>
                </a:lnTo>
                <a:lnTo>
                  <a:pt x="378459" y="127000"/>
                </a:lnTo>
                <a:lnTo>
                  <a:pt x="417195" y="104139"/>
                </a:lnTo>
                <a:lnTo>
                  <a:pt x="457200" y="83184"/>
                </a:lnTo>
                <a:lnTo>
                  <a:pt x="498475" y="64134"/>
                </a:lnTo>
                <a:lnTo>
                  <a:pt x="541019" y="47625"/>
                </a:lnTo>
                <a:lnTo>
                  <a:pt x="584200" y="33654"/>
                </a:lnTo>
                <a:lnTo>
                  <a:pt x="628650" y="21589"/>
                </a:lnTo>
                <a:lnTo>
                  <a:pt x="674369" y="12064"/>
                </a:lnTo>
                <a:lnTo>
                  <a:pt x="720725" y="5714"/>
                </a:lnTo>
                <a:lnTo>
                  <a:pt x="768350" y="1269"/>
                </a:lnTo>
                <a:lnTo>
                  <a:pt x="815975" y="0"/>
                </a:lnTo>
                <a:lnTo>
                  <a:pt x="4079875" y="0"/>
                </a:lnTo>
                <a:lnTo>
                  <a:pt x="4127500" y="1269"/>
                </a:lnTo>
                <a:lnTo>
                  <a:pt x="4175125" y="5714"/>
                </a:lnTo>
                <a:lnTo>
                  <a:pt x="4221480" y="12064"/>
                </a:lnTo>
                <a:lnTo>
                  <a:pt x="4267200" y="21589"/>
                </a:lnTo>
                <a:lnTo>
                  <a:pt x="4311650" y="33654"/>
                </a:lnTo>
                <a:lnTo>
                  <a:pt x="4354830" y="47625"/>
                </a:lnTo>
                <a:lnTo>
                  <a:pt x="4397375" y="64134"/>
                </a:lnTo>
                <a:lnTo>
                  <a:pt x="4438650" y="83184"/>
                </a:lnTo>
                <a:lnTo>
                  <a:pt x="4478655" y="104139"/>
                </a:lnTo>
                <a:lnTo>
                  <a:pt x="4517390" y="127000"/>
                </a:lnTo>
                <a:lnTo>
                  <a:pt x="4554220" y="152400"/>
                </a:lnTo>
                <a:lnTo>
                  <a:pt x="4590415" y="179069"/>
                </a:lnTo>
                <a:lnTo>
                  <a:pt x="4624070" y="208279"/>
                </a:lnTo>
                <a:lnTo>
                  <a:pt x="4657090" y="238759"/>
                </a:lnTo>
                <a:lnTo>
                  <a:pt x="4687570" y="271779"/>
                </a:lnTo>
                <a:lnTo>
                  <a:pt x="4716780" y="305434"/>
                </a:lnTo>
                <a:lnTo>
                  <a:pt x="4743450" y="341629"/>
                </a:lnTo>
                <a:lnTo>
                  <a:pt x="4768850" y="378459"/>
                </a:lnTo>
                <a:lnTo>
                  <a:pt x="4791710" y="417194"/>
                </a:lnTo>
                <a:lnTo>
                  <a:pt x="4812665" y="457200"/>
                </a:lnTo>
                <a:lnTo>
                  <a:pt x="4831715" y="498475"/>
                </a:lnTo>
                <a:lnTo>
                  <a:pt x="4848225" y="541019"/>
                </a:lnTo>
                <a:lnTo>
                  <a:pt x="4862195" y="584199"/>
                </a:lnTo>
                <a:lnTo>
                  <a:pt x="4874260" y="628649"/>
                </a:lnTo>
                <a:lnTo>
                  <a:pt x="4883785" y="674369"/>
                </a:lnTo>
                <a:lnTo>
                  <a:pt x="4890135" y="720724"/>
                </a:lnTo>
                <a:lnTo>
                  <a:pt x="4894580" y="768349"/>
                </a:lnTo>
                <a:lnTo>
                  <a:pt x="4895850" y="815974"/>
                </a:lnTo>
                <a:lnTo>
                  <a:pt x="4895850" y="6003924"/>
                </a:lnTo>
                <a:lnTo>
                  <a:pt x="4894580" y="6051549"/>
                </a:lnTo>
                <a:lnTo>
                  <a:pt x="4890135" y="6099174"/>
                </a:lnTo>
                <a:lnTo>
                  <a:pt x="4883785" y="6145530"/>
                </a:lnTo>
                <a:lnTo>
                  <a:pt x="4874260" y="6191249"/>
                </a:lnTo>
                <a:lnTo>
                  <a:pt x="4862195" y="6235699"/>
                </a:lnTo>
                <a:lnTo>
                  <a:pt x="4848225" y="6278880"/>
                </a:lnTo>
                <a:lnTo>
                  <a:pt x="4831715" y="6321424"/>
                </a:lnTo>
                <a:lnTo>
                  <a:pt x="4812665" y="6362699"/>
                </a:lnTo>
                <a:lnTo>
                  <a:pt x="4791710" y="6402705"/>
                </a:lnTo>
                <a:lnTo>
                  <a:pt x="4768850" y="6441439"/>
                </a:lnTo>
                <a:lnTo>
                  <a:pt x="4743450" y="6478270"/>
                </a:lnTo>
                <a:lnTo>
                  <a:pt x="4716780" y="6514464"/>
                </a:lnTo>
                <a:lnTo>
                  <a:pt x="4687570" y="6548119"/>
                </a:lnTo>
                <a:lnTo>
                  <a:pt x="4657090" y="6581139"/>
                </a:lnTo>
                <a:lnTo>
                  <a:pt x="4624070" y="6611619"/>
                </a:lnTo>
                <a:lnTo>
                  <a:pt x="4590415" y="6640830"/>
                </a:lnTo>
                <a:lnTo>
                  <a:pt x="4554220" y="6667500"/>
                </a:lnTo>
                <a:lnTo>
                  <a:pt x="4517390" y="6692900"/>
                </a:lnTo>
                <a:lnTo>
                  <a:pt x="4478655" y="6715759"/>
                </a:lnTo>
                <a:lnTo>
                  <a:pt x="4438650" y="6736714"/>
                </a:lnTo>
                <a:lnTo>
                  <a:pt x="4397375" y="6755764"/>
                </a:lnTo>
                <a:lnTo>
                  <a:pt x="4354830" y="6772275"/>
                </a:lnTo>
                <a:lnTo>
                  <a:pt x="4311650" y="6786244"/>
                </a:lnTo>
                <a:lnTo>
                  <a:pt x="4267200" y="6798309"/>
                </a:lnTo>
                <a:lnTo>
                  <a:pt x="4221480" y="6807834"/>
                </a:lnTo>
                <a:lnTo>
                  <a:pt x="4175125" y="6814184"/>
                </a:lnTo>
                <a:lnTo>
                  <a:pt x="4127500" y="6818630"/>
                </a:lnTo>
                <a:lnTo>
                  <a:pt x="4079875" y="6819900"/>
                </a:lnTo>
                <a:lnTo>
                  <a:pt x="815975" y="6819900"/>
                </a:lnTo>
                <a:lnTo>
                  <a:pt x="768350" y="6818630"/>
                </a:lnTo>
                <a:lnTo>
                  <a:pt x="720725" y="6814184"/>
                </a:lnTo>
                <a:lnTo>
                  <a:pt x="674369" y="6807834"/>
                </a:lnTo>
                <a:lnTo>
                  <a:pt x="628650" y="6798309"/>
                </a:lnTo>
                <a:lnTo>
                  <a:pt x="584200" y="6786244"/>
                </a:lnTo>
                <a:lnTo>
                  <a:pt x="541019" y="6772275"/>
                </a:lnTo>
                <a:lnTo>
                  <a:pt x="498475" y="6755764"/>
                </a:lnTo>
                <a:lnTo>
                  <a:pt x="457200" y="6736714"/>
                </a:lnTo>
                <a:lnTo>
                  <a:pt x="417195" y="6715759"/>
                </a:lnTo>
                <a:lnTo>
                  <a:pt x="378459" y="6692900"/>
                </a:lnTo>
                <a:lnTo>
                  <a:pt x="341630" y="6667500"/>
                </a:lnTo>
                <a:lnTo>
                  <a:pt x="305434" y="6640830"/>
                </a:lnTo>
                <a:lnTo>
                  <a:pt x="271780" y="6611619"/>
                </a:lnTo>
                <a:lnTo>
                  <a:pt x="238759" y="6581139"/>
                </a:lnTo>
                <a:lnTo>
                  <a:pt x="208279" y="6548119"/>
                </a:lnTo>
                <a:lnTo>
                  <a:pt x="179070" y="6514464"/>
                </a:lnTo>
                <a:lnTo>
                  <a:pt x="152400" y="6478270"/>
                </a:lnTo>
                <a:lnTo>
                  <a:pt x="127000" y="6441439"/>
                </a:lnTo>
                <a:lnTo>
                  <a:pt x="104139" y="6402705"/>
                </a:lnTo>
                <a:lnTo>
                  <a:pt x="83185" y="6362699"/>
                </a:lnTo>
                <a:lnTo>
                  <a:pt x="64135" y="6321424"/>
                </a:lnTo>
                <a:lnTo>
                  <a:pt x="47625" y="6278880"/>
                </a:lnTo>
                <a:lnTo>
                  <a:pt x="33654" y="6235699"/>
                </a:lnTo>
                <a:lnTo>
                  <a:pt x="21589" y="6191249"/>
                </a:lnTo>
                <a:lnTo>
                  <a:pt x="12064" y="6145530"/>
                </a:lnTo>
                <a:lnTo>
                  <a:pt x="5714" y="6099174"/>
                </a:lnTo>
                <a:lnTo>
                  <a:pt x="1270" y="6051549"/>
                </a:lnTo>
                <a:lnTo>
                  <a:pt x="0" y="6003924"/>
                </a:lnTo>
                <a:lnTo>
                  <a:pt x="0" y="815974"/>
                </a:lnTo>
                <a:close/>
              </a:path>
            </a:pathLst>
          </a:custGeom>
          <a:ln w="69850">
            <a:solidFill>
              <a:srgbClr val="0DACE9"/>
            </a:solidFill>
          </a:ln>
        </p:spPr>
        <p:txBody>
          <a:bodyPr wrap="square" lIns="0" tIns="0" rIns="0" bIns="0" rtlCol="0"/>
          <a:lstStyle/>
          <a:p>
            <a:endParaRPr/>
          </a:p>
        </p:txBody>
      </p:sp>
      <p:sp>
        <p:nvSpPr>
          <p:cNvPr id="8" name="object 8">
            <a:extLst>
              <a:ext uri="{FF2B5EF4-FFF2-40B4-BE49-F238E27FC236}">
                <a16:creationId xmlns:a16="http://schemas.microsoft.com/office/drawing/2014/main" id="{57F68B6A-9013-6415-D767-66017873C3C9}"/>
              </a:ext>
            </a:extLst>
          </p:cNvPr>
          <p:cNvSpPr txBox="1"/>
          <p:nvPr/>
        </p:nvSpPr>
        <p:spPr>
          <a:xfrm>
            <a:off x="444741" y="584199"/>
            <a:ext cx="4533348" cy="6868547"/>
          </a:xfrm>
          <a:prstGeom prst="rect">
            <a:avLst/>
          </a:prstGeom>
        </p:spPr>
        <p:txBody>
          <a:bodyPr vert="horz" wrap="square" lIns="0" tIns="20320" rIns="0" bIns="0" rtlCol="0">
            <a:spAutoFit/>
          </a:bodyPr>
          <a:lstStyle/>
          <a:p>
            <a:pPr marL="12700" marR="101600">
              <a:lnSpc>
                <a:spcPts val="1420"/>
              </a:lnSpc>
              <a:spcBef>
                <a:spcPts val="160"/>
              </a:spcBef>
            </a:pPr>
            <a:r>
              <a:rPr lang="en-GB" sz="1400" b="1" spc="-10" dirty="0">
                <a:solidFill>
                  <a:schemeClr val="tx1"/>
                </a:solidFill>
                <a:latin typeface="Arial"/>
                <a:cs typeface="Arial"/>
              </a:rPr>
              <a:t>What support might your child receive?</a:t>
            </a:r>
          </a:p>
          <a:p>
            <a:pPr marL="12700" marR="101600">
              <a:lnSpc>
                <a:spcPts val="1420"/>
              </a:lnSpc>
              <a:spcBef>
                <a:spcPts val="160"/>
              </a:spcBef>
            </a:pPr>
            <a:endParaRPr lang="en-GB" sz="1200" b="1" spc="-10" dirty="0">
              <a:solidFill>
                <a:schemeClr val="tx1"/>
              </a:solidFill>
              <a:latin typeface="Arial"/>
              <a:cs typeface="Arial"/>
            </a:endParaRPr>
          </a:p>
          <a:p>
            <a:pPr marL="12700" marR="101600">
              <a:lnSpc>
                <a:spcPts val="1420"/>
              </a:lnSpc>
              <a:spcBef>
                <a:spcPts val="160"/>
              </a:spcBef>
            </a:pPr>
            <a:r>
              <a:rPr lang="en-GB" sz="1200" dirty="0">
                <a:solidFill>
                  <a:schemeClr val="tx1"/>
                </a:solidFill>
                <a:latin typeface="Arial"/>
                <a:cs typeface="Arial"/>
              </a:rPr>
              <a:t>High quality provision for pupils with SEN is underpinned by</a:t>
            </a:r>
            <a:r>
              <a:rPr lang="en-GB" sz="1200" b="1" dirty="0">
                <a:solidFill>
                  <a:schemeClr val="tx1"/>
                </a:solidFill>
                <a:latin typeface="Arial"/>
                <a:cs typeface="Arial"/>
              </a:rPr>
              <a:t> high quality teaching </a:t>
            </a:r>
            <a:r>
              <a:rPr lang="en-GB" sz="1200" dirty="0">
                <a:solidFill>
                  <a:schemeClr val="tx1"/>
                </a:solidFill>
                <a:latin typeface="Arial"/>
                <a:cs typeface="Arial"/>
              </a:rPr>
              <a:t>and we firmly believe that classroom teaching that is adapted and personalised will meet the individual needs of most pupils and help them progress. Alongside this, </a:t>
            </a:r>
            <a:r>
              <a:rPr lang="en-GB" sz="1200" b="1" dirty="0">
                <a:solidFill>
                  <a:schemeClr val="tx1"/>
                </a:solidFill>
                <a:latin typeface="Arial"/>
                <a:cs typeface="Arial"/>
              </a:rPr>
              <a:t>excellent pastoral support </a:t>
            </a:r>
            <a:r>
              <a:rPr lang="en-GB" sz="1200" dirty="0">
                <a:solidFill>
                  <a:schemeClr val="tx1"/>
                </a:solidFill>
                <a:latin typeface="Arial"/>
                <a:cs typeface="Arial"/>
              </a:rPr>
              <a:t>from tutors and pastoral teams will help your child during their time at Comberton.</a:t>
            </a:r>
          </a:p>
          <a:p>
            <a:pPr marL="12700" marR="101600">
              <a:lnSpc>
                <a:spcPts val="1420"/>
              </a:lnSpc>
              <a:spcBef>
                <a:spcPts val="160"/>
              </a:spcBef>
            </a:pPr>
            <a:endParaRPr lang="en-GB" sz="1200" dirty="0">
              <a:solidFill>
                <a:schemeClr val="tx1"/>
              </a:solidFill>
              <a:latin typeface="Arial"/>
              <a:cs typeface="Arial"/>
            </a:endParaRPr>
          </a:p>
          <a:p>
            <a:pPr marL="12700" marR="101600">
              <a:lnSpc>
                <a:spcPts val="1420"/>
              </a:lnSpc>
              <a:spcBef>
                <a:spcPts val="160"/>
              </a:spcBef>
            </a:pPr>
            <a:r>
              <a:rPr lang="en-GB" sz="1200" dirty="0">
                <a:solidFill>
                  <a:schemeClr val="tx1"/>
                </a:solidFill>
                <a:latin typeface="Arial"/>
                <a:cs typeface="Arial"/>
              </a:rPr>
              <a:t>For most pupils with SEN, their </a:t>
            </a:r>
            <a:r>
              <a:rPr lang="en-GB" sz="1200" b="1" dirty="0">
                <a:solidFill>
                  <a:schemeClr val="tx1"/>
                </a:solidFill>
                <a:latin typeface="Arial"/>
                <a:cs typeface="Arial"/>
              </a:rPr>
              <a:t>strategy sheet </a:t>
            </a:r>
            <a:r>
              <a:rPr lang="en-GB" sz="1200" dirty="0">
                <a:solidFill>
                  <a:schemeClr val="tx1"/>
                </a:solidFill>
                <a:latin typeface="Arial"/>
                <a:cs typeface="Arial"/>
              </a:rPr>
              <a:t>will be sufficient to signpost to staff the support they need to succeed. </a:t>
            </a:r>
            <a:r>
              <a:rPr lang="en-GB" sz="1200" i="1" dirty="0">
                <a:solidFill>
                  <a:schemeClr val="tx1"/>
                </a:solidFill>
                <a:latin typeface="Arial"/>
                <a:cs typeface="Arial"/>
              </a:rPr>
              <a:t>E.g. Dyslexia-friendly teaching strategies, a movement break or iPad pass.</a:t>
            </a:r>
          </a:p>
          <a:p>
            <a:pPr marL="12700" marR="101600">
              <a:lnSpc>
                <a:spcPts val="1420"/>
              </a:lnSpc>
              <a:spcBef>
                <a:spcPts val="160"/>
              </a:spcBef>
            </a:pPr>
            <a:endParaRPr lang="en-GB" sz="1200" dirty="0">
              <a:solidFill>
                <a:schemeClr val="tx1"/>
              </a:solidFill>
              <a:latin typeface="Arial"/>
              <a:cs typeface="Arial"/>
            </a:endParaRPr>
          </a:p>
          <a:p>
            <a:pPr marL="12700" marR="101600">
              <a:lnSpc>
                <a:spcPts val="1420"/>
              </a:lnSpc>
              <a:spcBef>
                <a:spcPts val="160"/>
              </a:spcBef>
            </a:pPr>
            <a:r>
              <a:rPr lang="en-GB" sz="1200" dirty="0">
                <a:solidFill>
                  <a:schemeClr val="tx1"/>
                </a:solidFill>
                <a:latin typeface="Arial"/>
                <a:cs typeface="Arial"/>
              </a:rPr>
              <a:t>Some children and young people do need support that is additional to or different from this and as a college, we will use our best endeavours to make sure that every child with SEN gets the support they need.</a:t>
            </a:r>
          </a:p>
          <a:p>
            <a:pPr marL="12700" marR="101600">
              <a:lnSpc>
                <a:spcPts val="1420"/>
              </a:lnSpc>
              <a:spcBef>
                <a:spcPts val="160"/>
              </a:spcBef>
            </a:pPr>
            <a:endParaRPr lang="en-GB" sz="1200" b="1" spc="-10" dirty="0">
              <a:solidFill>
                <a:schemeClr val="tx1"/>
              </a:solidFill>
              <a:latin typeface="Arial"/>
              <a:cs typeface="Arial"/>
            </a:endParaRPr>
          </a:p>
          <a:p>
            <a:pPr marL="12700" marR="101600">
              <a:lnSpc>
                <a:spcPts val="1420"/>
              </a:lnSpc>
              <a:spcBef>
                <a:spcPts val="160"/>
              </a:spcBef>
            </a:pPr>
            <a:r>
              <a:rPr lang="en-GB" sz="1200" b="1" spc="-10" dirty="0">
                <a:solidFill>
                  <a:schemeClr val="tx1"/>
                </a:solidFill>
                <a:latin typeface="Arial"/>
                <a:cs typeface="Arial"/>
              </a:rPr>
              <a:t>This might include:</a:t>
            </a:r>
          </a:p>
          <a:p>
            <a:pPr marL="12700" marR="101600">
              <a:lnSpc>
                <a:spcPts val="1420"/>
              </a:lnSpc>
              <a:spcBef>
                <a:spcPts val="160"/>
              </a:spcBef>
            </a:pPr>
            <a:endParaRPr lang="en-GB" sz="1200" b="1" spc="-10" dirty="0">
              <a:solidFill>
                <a:schemeClr val="tx1"/>
              </a:solidFill>
              <a:latin typeface="Arial"/>
              <a:cs typeface="Arial"/>
            </a:endParaRPr>
          </a:p>
          <a:p>
            <a:pPr marL="184150" marR="101600" indent="-171450">
              <a:lnSpc>
                <a:spcPts val="1420"/>
              </a:lnSpc>
              <a:spcBef>
                <a:spcPts val="160"/>
              </a:spcBef>
              <a:buFont typeface="Arial" panose="020B0604020202020204" pitchFamily="34" charset="0"/>
              <a:buChar char="•"/>
            </a:pPr>
            <a:r>
              <a:rPr lang="en-GB" sz="1200" i="1" spc="-10" dirty="0">
                <a:solidFill>
                  <a:schemeClr val="tx1"/>
                </a:solidFill>
                <a:latin typeface="Arial"/>
                <a:cs typeface="Arial"/>
              </a:rPr>
              <a:t>Additional support with transitions between phases / preparing for adulthood</a:t>
            </a:r>
          </a:p>
          <a:p>
            <a:pPr marL="184150" marR="101600" indent="-171450">
              <a:lnSpc>
                <a:spcPts val="1420"/>
              </a:lnSpc>
              <a:spcBef>
                <a:spcPts val="160"/>
              </a:spcBef>
              <a:buFont typeface="Arial" panose="020B0604020202020204" pitchFamily="34" charset="0"/>
              <a:buChar char="•"/>
            </a:pPr>
            <a:r>
              <a:rPr lang="en-GB" sz="1200" i="1" spc="-10" dirty="0">
                <a:solidFill>
                  <a:schemeClr val="tx1"/>
                </a:solidFill>
                <a:latin typeface="Arial"/>
                <a:cs typeface="Arial"/>
              </a:rPr>
              <a:t>Interventions in core subjects e.g. Maths or English</a:t>
            </a:r>
          </a:p>
          <a:p>
            <a:pPr marL="184150" marR="101600" indent="-171450">
              <a:lnSpc>
                <a:spcPts val="1420"/>
              </a:lnSpc>
              <a:spcBef>
                <a:spcPts val="160"/>
              </a:spcBef>
              <a:buFont typeface="Arial" panose="020B0604020202020204" pitchFamily="34" charset="0"/>
              <a:buChar char="•"/>
            </a:pPr>
            <a:r>
              <a:rPr lang="en-GB" sz="1200" i="1" spc="-10" dirty="0">
                <a:solidFill>
                  <a:schemeClr val="tx1"/>
                </a:solidFill>
                <a:latin typeface="Arial"/>
                <a:cs typeface="Arial"/>
              </a:rPr>
              <a:t>Reading and literacy support</a:t>
            </a:r>
          </a:p>
          <a:p>
            <a:pPr marL="184150" marR="101600" indent="-171450">
              <a:lnSpc>
                <a:spcPts val="1420"/>
              </a:lnSpc>
              <a:spcBef>
                <a:spcPts val="160"/>
              </a:spcBef>
              <a:buFont typeface="Arial" panose="020B0604020202020204" pitchFamily="34" charset="0"/>
              <a:buChar char="•"/>
            </a:pPr>
            <a:r>
              <a:rPr lang="en-GB" sz="1200" i="1" spc="-10" dirty="0">
                <a:solidFill>
                  <a:schemeClr val="tx1"/>
                </a:solidFill>
                <a:latin typeface="Arial"/>
                <a:cs typeface="Arial"/>
              </a:rPr>
              <a:t>Specialist teacher involvement from the LA e.g. HI/VI specialist</a:t>
            </a:r>
          </a:p>
          <a:p>
            <a:pPr marL="184150" marR="101600" indent="-171450">
              <a:lnSpc>
                <a:spcPts val="1420"/>
              </a:lnSpc>
              <a:spcBef>
                <a:spcPts val="160"/>
              </a:spcBef>
              <a:buFont typeface="Arial" panose="020B0604020202020204" pitchFamily="34" charset="0"/>
              <a:buChar char="•"/>
            </a:pPr>
            <a:r>
              <a:rPr lang="en-GB" sz="1200" i="1" spc="-10" dirty="0">
                <a:solidFill>
                  <a:schemeClr val="tx1"/>
                </a:solidFill>
                <a:latin typeface="Arial"/>
                <a:cs typeface="Arial"/>
              </a:rPr>
              <a:t>Accessibility adaptations or Occupational Therapist support  </a:t>
            </a:r>
          </a:p>
          <a:p>
            <a:pPr marL="184150" marR="101600" indent="-171450">
              <a:lnSpc>
                <a:spcPts val="1420"/>
              </a:lnSpc>
              <a:spcBef>
                <a:spcPts val="160"/>
              </a:spcBef>
              <a:buFont typeface="Arial" panose="020B0604020202020204" pitchFamily="34" charset="0"/>
              <a:buChar char="•"/>
            </a:pPr>
            <a:r>
              <a:rPr lang="en-GB" sz="1200" i="1" spc="-10" dirty="0">
                <a:solidFill>
                  <a:schemeClr val="tx1"/>
                </a:solidFill>
                <a:latin typeface="Arial"/>
                <a:cs typeface="Arial"/>
              </a:rPr>
              <a:t>Attachment to a SEND Provision for those with an EHCP </a:t>
            </a:r>
          </a:p>
          <a:p>
            <a:pPr marL="184150" marR="101600" indent="-171450">
              <a:lnSpc>
                <a:spcPts val="1420"/>
              </a:lnSpc>
              <a:spcBef>
                <a:spcPts val="160"/>
              </a:spcBef>
              <a:buFont typeface="Arial" panose="020B0604020202020204" pitchFamily="34" charset="0"/>
              <a:buChar char="•"/>
            </a:pPr>
            <a:r>
              <a:rPr lang="en-GB" sz="1200" i="1" spc="-10" dirty="0">
                <a:solidFill>
                  <a:schemeClr val="tx1"/>
                </a:solidFill>
                <a:latin typeface="Arial"/>
                <a:cs typeface="Arial"/>
              </a:rPr>
              <a:t>School Nursing Team and/or Individual Health Care Plan</a:t>
            </a:r>
          </a:p>
          <a:p>
            <a:pPr marL="184150" marR="101600" indent="-171450">
              <a:lnSpc>
                <a:spcPts val="1420"/>
              </a:lnSpc>
              <a:spcBef>
                <a:spcPts val="160"/>
              </a:spcBef>
              <a:buFont typeface="Arial" panose="020B0604020202020204" pitchFamily="34" charset="0"/>
              <a:buChar char="•"/>
            </a:pPr>
            <a:r>
              <a:rPr lang="en-GB" sz="1200" i="1" spc="-10" dirty="0">
                <a:solidFill>
                  <a:schemeClr val="tx1"/>
                </a:solidFill>
                <a:latin typeface="Arial"/>
                <a:cs typeface="Arial"/>
              </a:rPr>
              <a:t>Support for improving SEMH / targeted pastoral support </a:t>
            </a:r>
          </a:p>
          <a:p>
            <a:pPr marL="184150" marR="101600" indent="-171450">
              <a:lnSpc>
                <a:spcPts val="1420"/>
              </a:lnSpc>
              <a:spcBef>
                <a:spcPts val="160"/>
              </a:spcBef>
              <a:buFont typeface="Arial" panose="020B0604020202020204" pitchFamily="34" charset="0"/>
              <a:buChar char="•"/>
            </a:pPr>
            <a:r>
              <a:rPr lang="en-GB" sz="1200" i="1" spc="-10" dirty="0">
                <a:solidFill>
                  <a:schemeClr val="tx1"/>
                </a:solidFill>
                <a:latin typeface="Arial"/>
                <a:cs typeface="Arial"/>
              </a:rPr>
              <a:t>Mentoring or counselling services </a:t>
            </a:r>
          </a:p>
          <a:p>
            <a:pPr marL="184150" marR="101600" indent="-171450">
              <a:lnSpc>
                <a:spcPts val="1420"/>
              </a:lnSpc>
              <a:spcBef>
                <a:spcPts val="160"/>
              </a:spcBef>
              <a:buFont typeface="Arial" panose="020B0604020202020204" pitchFamily="34" charset="0"/>
              <a:buChar char="•"/>
            </a:pPr>
            <a:r>
              <a:rPr lang="en-GB" sz="1200" i="1" spc="-10" dirty="0">
                <a:solidFill>
                  <a:schemeClr val="tx1"/>
                </a:solidFill>
                <a:latin typeface="Arial"/>
                <a:cs typeface="Arial"/>
              </a:rPr>
              <a:t>Referrals to Educational Psychologists or other professionals</a:t>
            </a:r>
          </a:p>
          <a:p>
            <a:pPr marL="184150" marR="101600" indent="-171450">
              <a:lnSpc>
                <a:spcPts val="1420"/>
              </a:lnSpc>
              <a:spcBef>
                <a:spcPts val="160"/>
              </a:spcBef>
              <a:buFont typeface="Arial" panose="020B0604020202020204" pitchFamily="34" charset="0"/>
              <a:buChar char="•"/>
            </a:pPr>
            <a:endParaRPr lang="en-GB" sz="1200" i="1" spc="-10" dirty="0">
              <a:solidFill>
                <a:schemeClr val="tx1"/>
              </a:solidFill>
              <a:latin typeface="Arial"/>
              <a:cs typeface="Arial"/>
            </a:endParaRPr>
          </a:p>
          <a:p>
            <a:pPr marL="184150" marR="101600" indent="-171450">
              <a:lnSpc>
                <a:spcPts val="1420"/>
              </a:lnSpc>
              <a:spcBef>
                <a:spcPts val="160"/>
              </a:spcBef>
              <a:buFont typeface="Arial" panose="020B0604020202020204" pitchFamily="34" charset="0"/>
              <a:buChar char="•"/>
            </a:pPr>
            <a:r>
              <a:rPr lang="en-GB" sz="1200" i="1" spc="-10" dirty="0">
                <a:solidFill>
                  <a:schemeClr val="tx1"/>
                </a:solidFill>
                <a:latin typeface="Arial"/>
                <a:cs typeface="Arial"/>
              </a:rPr>
              <a:t>Please see Appendix 2 for an extended list of interventions</a:t>
            </a:r>
          </a:p>
          <a:p>
            <a:pPr marL="12700" marR="101600">
              <a:lnSpc>
                <a:spcPts val="1420"/>
              </a:lnSpc>
              <a:spcBef>
                <a:spcPts val="160"/>
              </a:spcBef>
            </a:pPr>
            <a:endParaRPr lang="en-GB" sz="1200" i="1" spc="-10" dirty="0">
              <a:solidFill>
                <a:schemeClr val="tx1"/>
              </a:solidFill>
              <a:latin typeface="Arial"/>
              <a:cs typeface="Arial"/>
            </a:endParaRPr>
          </a:p>
        </p:txBody>
      </p:sp>
      <p:sp>
        <p:nvSpPr>
          <p:cNvPr id="9" name="object 4">
            <a:extLst>
              <a:ext uri="{FF2B5EF4-FFF2-40B4-BE49-F238E27FC236}">
                <a16:creationId xmlns:a16="http://schemas.microsoft.com/office/drawing/2014/main" id="{A5E41A29-7BDC-15D5-EA45-084736819C60}"/>
              </a:ext>
            </a:extLst>
          </p:cNvPr>
          <p:cNvSpPr/>
          <p:nvPr/>
        </p:nvSpPr>
        <p:spPr>
          <a:xfrm>
            <a:off x="5780870" y="5537200"/>
            <a:ext cx="4366429" cy="1752600"/>
          </a:xfrm>
          <a:custGeom>
            <a:avLst/>
            <a:gdLst/>
            <a:ahLst/>
            <a:cxnLst/>
            <a:rect l="l" t="t" r="r" b="b"/>
            <a:pathLst>
              <a:path w="4515484" h="2665095">
                <a:moveTo>
                  <a:pt x="4017645" y="2665095"/>
                </a:moveTo>
                <a:lnTo>
                  <a:pt x="3088639" y="2317115"/>
                </a:lnTo>
                <a:lnTo>
                  <a:pt x="3034664" y="2328545"/>
                </a:lnTo>
                <a:lnTo>
                  <a:pt x="2980689" y="2338070"/>
                </a:lnTo>
                <a:lnTo>
                  <a:pt x="2926714" y="2347595"/>
                </a:lnTo>
                <a:lnTo>
                  <a:pt x="2872739" y="2356485"/>
                </a:lnTo>
                <a:lnTo>
                  <a:pt x="2818764" y="2364105"/>
                </a:lnTo>
                <a:lnTo>
                  <a:pt x="2764154" y="2371090"/>
                </a:lnTo>
                <a:lnTo>
                  <a:pt x="2709545" y="2377440"/>
                </a:lnTo>
                <a:lnTo>
                  <a:pt x="2655570" y="2383155"/>
                </a:lnTo>
                <a:lnTo>
                  <a:pt x="2600959" y="2387600"/>
                </a:lnTo>
                <a:lnTo>
                  <a:pt x="2546350" y="2392045"/>
                </a:lnTo>
                <a:lnTo>
                  <a:pt x="2491739" y="2395220"/>
                </a:lnTo>
                <a:lnTo>
                  <a:pt x="2437129" y="2398395"/>
                </a:lnTo>
                <a:lnTo>
                  <a:pt x="2382520" y="2400300"/>
                </a:lnTo>
                <a:lnTo>
                  <a:pt x="2327909" y="2401570"/>
                </a:lnTo>
                <a:lnTo>
                  <a:pt x="2273934" y="2401570"/>
                </a:lnTo>
                <a:lnTo>
                  <a:pt x="2219325" y="2401570"/>
                </a:lnTo>
                <a:lnTo>
                  <a:pt x="2165350" y="2400935"/>
                </a:lnTo>
                <a:lnTo>
                  <a:pt x="2111375" y="2399030"/>
                </a:lnTo>
                <a:lnTo>
                  <a:pt x="2058034" y="2397125"/>
                </a:lnTo>
                <a:lnTo>
                  <a:pt x="2004059" y="2393950"/>
                </a:lnTo>
                <a:lnTo>
                  <a:pt x="1950720" y="2390775"/>
                </a:lnTo>
                <a:lnTo>
                  <a:pt x="1898014" y="2386330"/>
                </a:lnTo>
                <a:lnTo>
                  <a:pt x="1845309" y="2381250"/>
                </a:lnTo>
                <a:lnTo>
                  <a:pt x="1792604" y="2376170"/>
                </a:lnTo>
                <a:lnTo>
                  <a:pt x="1740534" y="2369820"/>
                </a:lnTo>
                <a:lnTo>
                  <a:pt x="1688464" y="2362835"/>
                </a:lnTo>
                <a:lnTo>
                  <a:pt x="1637029" y="2355215"/>
                </a:lnTo>
                <a:lnTo>
                  <a:pt x="1585595" y="2346960"/>
                </a:lnTo>
                <a:lnTo>
                  <a:pt x="1534795" y="2338070"/>
                </a:lnTo>
                <a:lnTo>
                  <a:pt x="1484629" y="2329180"/>
                </a:lnTo>
                <a:lnTo>
                  <a:pt x="1435100" y="2319020"/>
                </a:lnTo>
                <a:lnTo>
                  <a:pt x="1385570" y="2308225"/>
                </a:lnTo>
                <a:lnTo>
                  <a:pt x="1336675" y="2296795"/>
                </a:lnTo>
                <a:lnTo>
                  <a:pt x="1287779" y="2284730"/>
                </a:lnTo>
                <a:lnTo>
                  <a:pt x="1240154" y="2272665"/>
                </a:lnTo>
                <a:lnTo>
                  <a:pt x="1192529" y="2259330"/>
                </a:lnTo>
                <a:lnTo>
                  <a:pt x="1146175" y="2245995"/>
                </a:lnTo>
                <a:lnTo>
                  <a:pt x="1099820" y="2231390"/>
                </a:lnTo>
                <a:lnTo>
                  <a:pt x="1054100" y="2216785"/>
                </a:lnTo>
                <a:lnTo>
                  <a:pt x="1009650" y="2201545"/>
                </a:lnTo>
                <a:lnTo>
                  <a:pt x="965200" y="2185035"/>
                </a:lnTo>
                <a:lnTo>
                  <a:pt x="921384" y="2168525"/>
                </a:lnTo>
                <a:lnTo>
                  <a:pt x="878839" y="2151380"/>
                </a:lnTo>
                <a:lnTo>
                  <a:pt x="836295" y="2133600"/>
                </a:lnTo>
                <a:lnTo>
                  <a:pt x="795020" y="2115820"/>
                </a:lnTo>
                <a:lnTo>
                  <a:pt x="754379" y="2096770"/>
                </a:lnTo>
                <a:lnTo>
                  <a:pt x="715009" y="2077720"/>
                </a:lnTo>
                <a:lnTo>
                  <a:pt x="675639" y="2057400"/>
                </a:lnTo>
                <a:lnTo>
                  <a:pt x="637539" y="2037080"/>
                </a:lnTo>
                <a:lnTo>
                  <a:pt x="600075" y="2016125"/>
                </a:lnTo>
                <a:lnTo>
                  <a:pt x="563879" y="1994535"/>
                </a:lnTo>
                <a:lnTo>
                  <a:pt x="528319" y="1972945"/>
                </a:lnTo>
                <a:lnTo>
                  <a:pt x="494029" y="1950085"/>
                </a:lnTo>
                <a:lnTo>
                  <a:pt x="460375" y="1927225"/>
                </a:lnTo>
                <a:lnTo>
                  <a:pt x="427354" y="1903730"/>
                </a:lnTo>
                <a:lnTo>
                  <a:pt x="395604" y="1879600"/>
                </a:lnTo>
                <a:lnTo>
                  <a:pt x="365125" y="1855470"/>
                </a:lnTo>
                <a:lnTo>
                  <a:pt x="335279" y="1830705"/>
                </a:lnTo>
                <a:lnTo>
                  <a:pt x="306704" y="1805305"/>
                </a:lnTo>
                <a:lnTo>
                  <a:pt x="252729" y="1752600"/>
                </a:lnTo>
                <a:lnTo>
                  <a:pt x="203834" y="1698625"/>
                </a:lnTo>
                <a:lnTo>
                  <a:pt x="158750" y="1642745"/>
                </a:lnTo>
                <a:lnTo>
                  <a:pt x="135254" y="1609089"/>
                </a:lnTo>
                <a:lnTo>
                  <a:pt x="113664" y="1576070"/>
                </a:lnTo>
                <a:lnTo>
                  <a:pt x="93979" y="1543050"/>
                </a:lnTo>
                <a:lnTo>
                  <a:pt x="60325" y="1475739"/>
                </a:lnTo>
                <a:lnTo>
                  <a:pt x="34289" y="1408430"/>
                </a:lnTo>
                <a:lnTo>
                  <a:pt x="15239" y="1341120"/>
                </a:lnTo>
                <a:lnTo>
                  <a:pt x="4444" y="1273810"/>
                </a:lnTo>
                <a:lnTo>
                  <a:pt x="0" y="1206500"/>
                </a:lnTo>
                <a:lnTo>
                  <a:pt x="634" y="1172845"/>
                </a:lnTo>
                <a:lnTo>
                  <a:pt x="6984" y="1106805"/>
                </a:lnTo>
                <a:lnTo>
                  <a:pt x="20319" y="1040764"/>
                </a:lnTo>
                <a:lnTo>
                  <a:pt x="40639" y="975360"/>
                </a:lnTo>
                <a:lnTo>
                  <a:pt x="67309" y="910589"/>
                </a:lnTo>
                <a:lnTo>
                  <a:pt x="100964" y="847089"/>
                </a:lnTo>
                <a:lnTo>
                  <a:pt x="140334" y="784860"/>
                </a:lnTo>
                <a:lnTo>
                  <a:pt x="186689" y="723264"/>
                </a:lnTo>
                <a:lnTo>
                  <a:pt x="212089" y="693420"/>
                </a:lnTo>
                <a:lnTo>
                  <a:pt x="238759" y="663575"/>
                </a:lnTo>
                <a:lnTo>
                  <a:pt x="267334" y="634364"/>
                </a:lnTo>
                <a:lnTo>
                  <a:pt x="297179" y="605789"/>
                </a:lnTo>
                <a:lnTo>
                  <a:pt x="328929" y="577214"/>
                </a:lnTo>
                <a:lnTo>
                  <a:pt x="361314" y="549275"/>
                </a:lnTo>
                <a:lnTo>
                  <a:pt x="395604" y="521970"/>
                </a:lnTo>
                <a:lnTo>
                  <a:pt x="431800" y="494664"/>
                </a:lnTo>
                <a:lnTo>
                  <a:pt x="468629" y="467995"/>
                </a:lnTo>
                <a:lnTo>
                  <a:pt x="507364" y="441960"/>
                </a:lnTo>
                <a:lnTo>
                  <a:pt x="547369" y="416560"/>
                </a:lnTo>
                <a:lnTo>
                  <a:pt x="589279" y="391795"/>
                </a:lnTo>
                <a:lnTo>
                  <a:pt x="631825" y="367664"/>
                </a:lnTo>
                <a:lnTo>
                  <a:pt x="675639" y="343535"/>
                </a:lnTo>
                <a:lnTo>
                  <a:pt x="721359" y="320675"/>
                </a:lnTo>
                <a:lnTo>
                  <a:pt x="768350" y="298450"/>
                </a:lnTo>
                <a:lnTo>
                  <a:pt x="816609" y="276225"/>
                </a:lnTo>
                <a:lnTo>
                  <a:pt x="865504" y="255270"/>
                </a:lnTo>
                <a:lnTo>
                  <a:pt x="916304" y="234950"/>
                </a:lnTo>
                <a:lnTo>
                  <a:pt x="968375" y="214630"/>
                </a:lnTo>
                <a:lnTo>
                  <a:pt x="1021714" y="195580"/>
                </a:lnTo>
                <a:lnTo>
                  <a:pt x="1075689" y="177800"/>
                </a:lnTo>
                <a:lnTo>
                  <a:pt x="1131570" y="160020"/>
                </a:lnTo>
                <a:lnTo>
                  <a:pt x="1188720" y="143510"/>
                </a:lnTo>
                <a:lnTo>
                  <a:pt x="1246504" y="127000"/>
                </a:lnTo>
                <a:lnTo>
                  <a:pt x="1305559" y="111760"/>
                </a:lnTo>
                <a:lnTo>
                  <a:pt x="1365884" y="97789"/>
                </a:lnTo>
                <a:lnTo>
                  <a:pt x="1427479" y="84455"/>
                </a:lnTo>
                <a:lnTo>
                  <a:pt x="1481454" y="73025"/>
                </a:lnTo>
                <a:lnTo>
                  <a:pt x="1535429" y="63500"/>
                </a:lnTo>
                <a:lnTo>
                  <a:pt x="1589404" y="53975"/>
                </a:lnTo>
                <a:lnTo>
                  <a:pt x="1643379" y="45085"/>
                </a:lnTo>
                <a:lnTo>
                  <a:pt x="1697354" y="37464"/>
                </a:lnTo>
                <a:lnTo>
                  <a:pt x="1751964" y="30480"/>
                </a:lnTo>
                <a:lnTo>
                  <a:pt x="1806575" y="24130"/>
                </a:lnTo>
                <a:lnTo>
                  <a:pt x="1860550" y="18414"/>
                </a:lnTo>
                <a:lnTo>
                  <a:pt x="1915159" y="13970"/>
                </a:lnTo>
                <a:lnTo>
                  <a:pt x="1969770" y="9525"/>
                </a:lnTo>
                <a:lnTo>
                  <a:pt x="2024379" y="6350"/>
                </a:lnTo>
                <a:lnTo>
                  <a:pt x="2078989" y="3175"/>
                </a:lnTo>
                <a:lnTo>
                  <a:pt x="2133600" y="1270"/>
                </a:lnTo>
                <a:lnTo>
                  <a:pt x="2188209" y="0"/>
                </a:lnTo>
                <a:lnTo>
                  <a:pt x="2242184" y="0"/>
                </a:lnTo>
                <a:lnTo>
                  <a:pt x="2296795" y="0"/>
                </a:lnTo>
                <a:lnTo>
                  <a:pt x="2350770" y="635"/>
                </a:lnTo>
                <a:lnTo>
                  <a:pt x="2404745" y="2539"/>
                </a:lnTo>
                <a:lnTo>
                  <a:pt x="2458084" y="4445"/>
                </a:lnTo>
                <a:lnTo>
                  <a:pt x="2512059" y="7620"/>
                </a:lnTo>
                <a:lnTo>
                  <a:pt x="2565400" y="10795"/>
                </a:lnTo>
                <a:lnTo>
                  <a:pt x="2618104" y="15239"/>
                </a:lnTo>
                <a:lnTo>
                  <a:pt x="2670809" y="20320"/>
                </a:lnTo>
                <a:lnTo>
                  <a:pt x="2723514" y="25400"/>
                </a:lnTo>
                <a:lnTo>
                  <a:pt x="2775584" y="31750"/>
                </a:lnTo>
                <a:lnTo>
                  <a:pt x="2827654" y="38735"/>
                </a:lnTo>
                <a:lnTo>
                  <a:pt x="2879089" y="46355"/>
                </a:lnTo>
                <a:lnTo>
                  <a:pt x="2930525" y="54610"/>
                </a:lnTo>
                <a:lnTo>
                  <a:pt x="2981325" y="63500"/>
                </a:lnTo>
                <a:lnTo>
                  <a:pt x="3031489" y="72389"/>
                </a:lnTo>
                <a:lnTo>
                  <a:pt x="3081020" y="82550"/>
                </a:lnTo>
                <a:lnTo>
                  <a:pt x="3130550" y="93345"/>
                </a:lnTo>
                <a:lnTo>
                  <a:pt x="3179445" y="104775"/>
                </a:lnTo>
                <a:lnTo>
                  <a:pt x="3228339" y="116839"/>
                </a:lnTo>
                <a:lnTo>
                  <a:pt x="3275964" y="128905"/>
                </a:lnTo>
                <a:lnTo>
                  <a:pt x="3323589" y="142239"/>
                </a:lnTo>
                <a:lnTo>
                  <a:pt x="3369945" y="155575"/>
                </a:lnTo>
                <a:lnTo>
                  <a:pt x="3416300" y="170180"/>
                </a:lnTo>
                <a:lnTo>
                  <a:pt x="3462020" y="184785"/>
                </a:lnTo>
                <a:lnTo>
                  <a:pt x="3506470" y="200025"/>
                </a:lnTo>
                <a:lnTo>
                  <a:pt x="3550920" y="216535"/>
                </a:lnTo>
                <a:lnTo>
                  <a:pt x="3594734" y="233045"/>
                </a:lnTo>
                <a:lnTo>
                  <a:pt x="3637279" y="250189"/>
                </a:lnTo>
                <a:lnTo>
                  <a:pt x="3679825" y="267970"/>
                </a:lnTo>
                <a:lnTo>
                  <a:pt x="3721100" y="285750"/>
                </a:lnTo>
                <a:lnTo>
                  <a:pt x="3761739" y="304800"/>
                </a:lnTo>
                <a:lnTo>
                  <a:pt x="3801109" y="323850"/>
                </a:lnTo>
                <a:lnTo>
                  <a:pt x="3840479" y="344170"/>
                </a:lnTo>
                <a:lnTo>
                  <a:pt x="3878579" y="364489"/>
                </a:lnTo>
                <a:lnTo>
                  <a:pt x="3916045" y="385445"/>
                </a:lnTo>
                <a:lnTo>
                  <a:pt x="3952239" y="407035"/>
                </a:lnTo>
                <a:lnTo>
                  <a:pt x="3987800" y="428625"/>
                </a:lnTo>
                <a:lnTo>
                  <a:pt x="4022089" y="451485"/>
                </a:lnTo>
                <a:lnTo>
                  <a:pt x="4055745" y="474345"/>
                </a:lnTo>
                <a:lnTo>
                  <a:pt x="4088764" y="497839"/>
                </a:lnTo>
                <a:lnTo>
                  <a:pt x="4120514" y="521970"/>
                </a:lnTo>
                <a:lnTo>
                  <a:pt x="4150995" y="546100"/>
                </a:lnTo>
                <a:lnTo>
                  <a:pt x="4180839" y="570864"/>
                </a:lnTo>
                <a:lnTo>
                  <a:pt x="4209414" y="596264"/>
                </a:lnTo>
                <a:lnTo>
                  <a:pt x="4263389" y="648970"/>
                </a:lnTo>
                <a:lnTo>
                  <a:pt x="4312284" y="702945"/>
                </a:lnTo>
                <a:lnTo>
                  <a:pt x="4357370" y="758825"/>
                </a:lnTo>
                <a:lnTo>
                  <a:pt x="4383405" y="796289"/>
                </a:lnTo>
                <a:lnTo>
                  <a:pt x="4407534" y="833120"/>
                </a:lnTo>
                <a:lnTo>
                  <a:pt x="4428489" y="871220"/>
                </a:lnTo>
                <a:lnTo>
                  <a:pt x="4447539" y="908685"/>
                </a:lnTo>
                <a:lnTo>
                  <a:pt x="4464684" y="946785"/>
                </a:lnTo>
                <a:lnTo>
                  <a:pt x="4478655" y="984250"/>
                </a:lnTo>
                <a:lnTo>
                  <a:pt x="4490720" y="1022350"/>
                </a:lnTo>
                <a:lnTo>
                  <a:pt x="4500245" y="1061085"/>
                </a:lnTo>
                <a:lnTo>
                  <a:pt x="4507230" y="1099185"/>
                </a:lnTo>
                <a:lnTo>
                  <a:pt x="4512309" y="1137285"/>
                </a:lnTo>
                <a:lnTo>
                  <a:pt x="4514850" y="1175385"/>
                </a:lnTo>
                <a:lnTo>
                  <a:pt x="4515484" y="1213485"/>
                </a:lnTo>
                <a:lnTo>
                  <a:pt x="4513580" y="1251585"/>
                </a:lnTo>
                <a:lnTo>
                  <a:pt x="4509134" y="1289685"/>
                </a:lnTo>
                <a:lnTo>
                  <a:pt x="4502784" y="1327785"/>
                </a:lnTo>
                <a:lnTo>
                  <a:pt x="4493895" y="1365250"/>
                </a:lnTo>
                <a:lnTo>
                  <a:pt x="4483100" y="1403350"/>
                </a:lnTo>
                <a:lnTo>
                  <a:pt x="4469764" y="1440180"/>
                </a:lnTo>
                <a:lnTo>
                  <a:pt x="4454525" y="1477645"/>
                </a:lnTo>
                <a:lnTo>
                  <a:pt x="4437380" y="1514475"/>
                </a:lnTo>
                <a:lnTo>
                  <a:pt x="4417059" y="1550670"/>
                </a:lnTo>
                <a:lnTo>
                  <a:pt x="4395470" y="1586864"/>
                </a:lnTo>
                <a:lnTo>
                  <a:pt x="4371339" y="1623060"/>
                </a:lnTo>
                <a:lnTo>
                  <a:pt x="4345305" y="1658620"/>
                </a:lnTo>
                <a:lnTo>
                  <a:pt x="4316730" y="1693545"/>
                </a:lnTo>
                <a:lnTo>
                  <a:pt x="4286250" y="1727835"/>
                </a:lnTo>
                <a:lnTo>
                  <a:pt x="4253864" y="1762125"/>
                </a:lnTo>
                <a:lnTo>
                  <a:pt x="4218939" y="1795780"/>
                </a:lnTo>
                <a:lnTo>
                  <a:pt x="4182109" y="1828800"/>
                </a:lnTo>
                <a:lnTo>
                  <a:pt x="4143375" y="1861185"/>
                </a:lnTo>
                <a:lnTo>
                  <a:pt x="4102734" y="1892935"/>
                </a:lnTo>
                <a:lnTo>
                  <a:pt x="4059554" y="1924685"/>
                </a:lnTo>
                <a:lnTo>
                  <a:pt x="4014470" y="1955164"/>
                </a:lnTo>
                <a:lnTo>
                  <a:pt x="3967479" y="1985010"/>
                </a:lnTo>
                <a:lnTo>
                  <a:pt x="3918584" y="2014220"/>
                </a:lnTo>
                <a:lnTo>
                  <a:pt x="3867150" y="2042795"/>
                </a:lnTo>
                <a:lnTo>
                  <a:pt x="3814445" y="2070735"/>
                </a:lnTo>
                <a:lnTo>
                  <a:pt x="4017645" y="2665095"/>
                </a:lnTo>
                <a:close/>
              </a:path>
            </a:pathLst>
          </a:custGeom>
          <a:ln w="69850">
            <a:solidFill>
              <a:srgbClr val="A6D165"/>
            </a:solidFill>
          </a:ln>
        </p:spPr>
        <p:txBody>
          <a:bodyPr wrap="square" lIns="0" tIns="0" rIns="0" bIns="0" rtlCol="0"/>
          <a:lstStyle/>
          <a:p>
            <a:endParaRPr dirty="0"/>
          </a:p>
        </p:txBody>
      </p:sp>
      <p:sp>
        <p:nvSpPr>
          <p:cNvPr id="10" name="object 3">
            <a:extLst>
              <a:ext uri="{FF2B5EF4-FFF2-40B4-BE49-F238E27FC236}">
                <a16:creationId xmlns:a16="http://schemas.microsoft.com/office/drawing/2014/main" id="{954F3A4D-F2A1-6866-7313-6A58EED9FF06}"/>
              </a:ext>
            </a:extLst>
          </p:cNvPr>
          <p:cNvSpPr/>
          <p:nvPr/>
        </p:nvSpPr>
        <p:spPr>
          <a:xfrm>
            <a:off x="224400" y="203199"/>
            <a:ext cx="4895850" cy="7249547"/>
          </a:xfrm>
          <a:custGeom>
            <a:avLst/>
            <a:gdLst/>
            <a:ahLst/>
            <a:cxnLst/>
            <a:rect l="l" t="t" r="r" b="b"/>
            <a:pathLst>
              <a:path w="4895850" h="6819900">
                <a:moveTo>
                  <a:pt x="0" y="815974"/>
                </a:moveTo>
                <a:lnTo>
                  <a:pt x="1270" y="768349"/>
                </a:lnTo>
                <a:lnTo>
                  <a:pt x="5714" y="720724"/>
                </a:lnTo>
                <a:lnTo>
                  <a:pt x="12064" y="674369"/>
                </a:lnTo>
                <a:lnTo>
                  <a:pt x="21589" y="628649"/>
                </a:lnTo>
                <a:lnTo>
                  <a:pt x="33654" y="584199"/>
                </a:lnTo>
                <a:lnTo>
                  <a:pt x="47625" y="541019"/>
                </a:lnTo>
                <a:lnTo>
                  <a:pt x="64135" y="498475"/>
                </a:lnTo>
                <a:lnTo>
                  <a:pt x="83185" y="457200"/>
                </a:lnTo>
                <a:lnTo>
                  <a:pt x="104139" y="417194"/>
                </a:lnTo>
                <a:lnTo>
                  <a:pt x="127000" y="378459"/>
                </a:lnTo>
                <a:lnTo>
                  <a:pt x="152400" y="341629"/>
                </a:lnTo>
                <a:lnTo>
                  <a:pt x="179070" y="305434"/>
                </a:lnTo>
                <a:lnTo>
                  <a:pt x="208279" y="271779"/>
                </a:lnTo>
                <a:lnTo>
                  <a:pt x="238759" y="238759"/>
                </a:lnTo>
                <a:lnTo>
                  <a:pt x="271780" y="208279"/>
                </a:lnTo>
                <a:lnTo>
                  <a:pt x="305434" y="179069"/>
                </a:lnTo>
                <a:lnTo>
                  <a:pt x="341630" y="152400"/>
                </a:lnTo>
                <a:lnTo>
                  <a:pt x="378459" y="127000"/>
                </a:lnTo>
                <a:lnTo>
                  <a:pt x="417195" y="104139"/>
                </a:lnTo>
                <a:lnTo>
                  <a:pt x="457200" y="83184"/>
                </a:lnTo>
                <a:lnTo>
                  <a:pt x="498475" y="64134"/>
                </a:lnTo>
                <a:lnTo>
                  <a:pt x="541019" y="47625"/>
                </a:lnTo>
                <a:lnTo>
                  <a:pt x="584200" y="33654"/>
                </a:lnTo>
                <a:lnTo>
                  <a:pt x="628650" y="21589"/>
                </a:lnTo>
                <a:lnTo>
                  <a:pt x="674369" y="12064"/>
                </a:lnTo>
                <a:lnTo>
                  <a:pt x="720725" y="5714"/>
                </a:lnTo>
                <a:lnTo>
                  <a:pt x="768350" y="1269"/>
                </a:lnTo>
                <a:lnTo>
                  <a:pt x="815975" y="0"/>
                </a:lnTo>
                <a:lnTo>
                  <a:pt x="4079875" y="0"/>
                </a:lnTo>
                <a:lnTo>
                  <a:pt x="4127500" y="1269"/>
                </a:lnTo>
                <a:lnTo>
                  <a:pt x="4175125" y="5714"/>
                </a:lnTo>
                <a:lnTo>
                  <a:pt x="4221480" y="12064"/>
                </a:lnTo>
                <a:lnTo>
                  <a:pt x="4267200" y="21589"/>
                </a:lnTo>
                <a:lnTo>
                  <a:pt x="4311650" y="33654"/>
                </a:lnTo>
                <a:lnTo>
                  <a:pt x="4354830" y="47625"/>
                </a:lnTo>
                <a:lnTo>
                  <a:pt x="4397375" y="64134"/>
                </a:lnTo>
                <a:lnTo>
                  <a:pt x="4438650" y="83184"/>
                </a:lnTo>
                <a:lnTo>
                  <a:pt x="4478655" y="104139"/>
                </a:lnTo>
                <a:lnTo>
                  <a:pt x="4517390" y="127000"/>
                </a:lnTo>
                <a:lnTo>
                  <a:pt x="4554220" y="152400"/>
                </a:lnTo>
                <a:lnTo>
                  <a:pt x="4590415" y="179069"/>
                </a:lnTo>
                <a:lnTo>
                  <a:pt x="4624070" y="208279"/>
                </a:lnTo>
                <a:lnTo>
                  <a:pt x="4657090" y="238759"/>
                </a:lnTo>
                <a:lnTo>
                  <a:pt x="4687570" y="271779"/>
                </a:lnTo>
                <a:lnTo>
                  <a:pt x="4716780" y="305434"/>
                </a:lnTo>
                <a:lnTo>
                  <a:pt x="4743450" y="341629"/>
                </a:lnTo>
                <a:lnTo>
                  <a:pt x="4768850" y="378459"/>
                </a:lnTo>
                <a:lnTo>
                  <a:pt x="4791710" y="417194"/>
                </a:lnTo>
                <a:lnTo>
                  <a:pt x="4812665" y="457200"/>
                </a:lnTo>
                <a:lnTo>
                  <a:pt x="4831715" y="498475"/>
                </a:lnTo>
                <a:lnTo>
                  <a:pt x="4848225" y="541019"/>
                </a:lnTo>
                <a:lnTo>
                  <a:pt x="4862195" y="584199"/>
                </a:lnTo>
                <a:lnTo>
                  <a:pt x="4874260" y="628649"/>
                </a:lnTo>
                <a:lnTo>
                  <a:pt x="4883785" y="674369"/>
                </a:lnTo>
                <a:lnTo>
                  <a:pt x="4890135" y="720724"/>
                </a:lnTo>
                <a:lnTo>
                  <a:pt x="4894580" y="768349"/>
                </a:lnTo>
                <a:lnTo>
                  <a:pt x="4895850" y="815974"/>
                </a:lnTo>
                <a:lnTo>
                  <a:pt x="4895850" y="6003924"/>
                </a:lnTo>
                <a:lnTo>
                  <a:pt x="4894580" y="6051549"/>
                </a:lnTo>
                <a:lnTo>
                  <a:pt x="4890135" y="6099174"/>
                </a:lnTo>
                <a:lnTo>
                  <a:pt x="4883785" y="6145530"/>
                </a:lnTo>
                <a:lnTo>
                  <a:pt x="4874260" y="6191249"/>
                </a:lnTo>
                <a:lnTo>
                  <a:pt x="4862195" y="6235699"/>
                </a:lnTo>
                <a:lnTo>
                  <a:pt x="4848225" y="6278880"/>
                </a:lnTo>
                <a:lnTo>
                  <a:pt x="4831715" y="6321424"/>
                </a:lnTo>
                <a:lnTo>
                  <a:pt x="4812665" y="6362699"/>
                </a:lnTo>
                <a:lnTo>
                  <a:pt x="4791710" y="6402705"/>
                </a:lnTo>
                <a:lnTo>
                  <a:pt x="4768850" y="6441439"/>
                </a:lnTo>
                <a:lnTo>
                  <a:pt x="4743450" y="6478270"/>
                </a:lnTo>
                <a:lnTo>
                  <a:pt x="4716780" y="6514464"/>
                </a:lnTo>
                <a:lnTo>
                  <a:pt x="4687570" y="6548119"/>
                </a:lnTo>
                <a:lnTo>
                  <a:pt x="4657090" y="6581139"/>
                </a:lnTo>
                <a:lnTo>
                  <a:pt x="4624070" y="6611619"/>
                </a:lnTo>
                <a:lnTo>
                  <a:pt x="4590415" y="6640830"/>
                </a:lnTo>
                <a:lnTo>
                  <a:pt x="4554220" y="6667500"/>
                </a:lnTo>
                <a:lnTo>
                  <a:pt x="4517390" y="6692900"/>
                </a:lnTo>
                <a:lnTo>
                  <a:pt x="4478655" y="6715759"/>
                </a:lnTo>
                <a:lnTo>
                  <a:pt x="4438650" y="6736714"/>
                </a:lnTo>
                <a:lnTo>
                  <a:pt x="4397375" y="6755764"/>
                </a:lnTo>
                <a:lnTo>
                  <a:pt x="4354830" y="6772275"/>
                </a:lnTo>
                <a:lnTo>
                  <a:pt x="4311650" y="6786244"/>
                </a:lnTo>
                <a:lnTo>
                  <a:pt x="4267200" y="6798309"/>
                </a:lnTo>
                <a:lnTo>
                  <a:pt x="4221480" y="6807834"/>
                </a:lnTo>
                <a:lnTo>
                  <a:pt x="4175125" y="6814184"/>
                </a:lnTo>
                <a:lnTo>
                  <a:pt x="4127500" y="6818630"/>
                </a:lnTo>
                <a:lnTo>
                  <a:pt x="4079875" y="6819900"/>
                </a:lnTo>
                <a:lnTo>
                  <a:pt x="815975" y="6819900"/>
                </a:lnTo>
                <a:lnTo>
                  <a:pt x="768350" y="6818630"/>
                </a:lnTo>
                <a:lnTo>
                  <a:pt x="720725" y="6814184"/>
                </a:lnTo>
                <a:lnTo>
                  <a:pt x="674369" y="6807834"/>
                </a:lnTo>
                <a:lnTo>
                  <a:pt x="628650" y="6798309"/>
                </a:lnTo>
                <a:lnTo>
                  <a:pt x="584200" y="6786244"/>
                </a:lnTo>
                <a:lnTo>
                  <a:pt x="541019" y="6772275"/>
                </a:lnTo>
                <a:lnTo>
                  <a:pt x="498475" y="6755764"/>
                </a:lnTo>
                <a:lnTo>
                  <a:pt x="457200" y="6736714"/>
                </a:lnTo>
                <a:lnTo>
                  <a:pt x="417195" y="6715759"/>
                </a:lnTo>
                <a:lnTo>
                  <a:pt x="378459" y="6692900"/>
                </a:lnTo>
                <a:lnTo>
                  <a:pt x="341630" y="6667500"/>
                </a:lnTo>
                <a:lnTo>
                  <a:pt x="305434" y="6640830"/>
                </a:lnTo>
                <a:lnTo>
                  <a:pt x="271780" y="6611619"/>
                </a:lnTo>
                <a:lnTo>
                  <a:pt x="238759" y="6581139"/>
                </a:lnTo>
                <a:lnTo>
                  <a:pt x="208279" y="6548119"/>
                </a:lnTo>
                <a:lnTo>
                  <a:pt x="179070" y="6514464"/>
                </a:lnTo>
                <a:lnTo>
                  <a:pt x="152400" y="6478270"/>
                </a:lnTo>
                <a:lnTo>
                  <a:pt x="127000" y="6441439"/>
                </a:lnTo>
                <a:lnTo>
                  <a:pt x="104139" y="6402705"/>
                </a:lnTo>
                <a:lnTo>
                  <a:pt x="83185" y="6362699"/>
                </a:lnTo>
                <a:lnTo>
                  <a:pt x="64135" y="6321424"/>
                </a:lnTo>
                <a:lnTo>
                  <a:pt x="47625" y="6278880"/>
                </a:lnTo>
                <a:lnTo>
                  <a:pt x="33654" y="6235699"/>
                </a:lnTo>
                <a:lnTo>
                  <a:pt x="21589" y="6191249"/>
                </a:lnTo>
                <a:lnTo>
                  <a:pt x="12064" y="6145530"/>
                </a:lnTo>
                <a:lnTo>
                  <a:pt x="5714" y="6099174"/>
                </a:lnTo>
                <a:lnTo>
                  <a:pt x="1270" y="6051549"/>
                </a:lnTo>
                <a:lnTo>
                  <a:pt x="0" y="6003924"/>
                </a:lnTo>
                <a:lnTo>
                  <a:pt x="0" y="815974"/>
                </a:lnTo>
                <a:close/>
              </a:path>
            </a:pathLst>
          </a:custGeom>
          <a:ln w="69850">
            <a:solidFill>
              <a:srgbClr val="028B5D"/>
            </a:solidFill>
          </a:ln>
        </p:spPr>
        <p:txBody>
          <a:bodyPr wrap="square" lIns="0" tIns="0" rIns="0" bIns="0" rtlCol="0"/>
          <a:lstStyle/>
          <a:p>
            <a:endParaRPr/>
          </a:p>
        </p:txBody>
      </p:sp>
      <p:sp>
        <p:nvSpPr>
          <p:cNvPr id="11" name="object 8">
            <a:extLst>
              <a:ext uri="{FF2B5EF4-FFF2-40B4-BE49-F238E27FC236}">
                <a16:creationId xmlns:a16="http://schemas.microsoft.com/office/drawing/2014/main" id="{8F516D58-8084-5A4C-A63C-43D7770B9786}"/>
              </a:ext>
            </a:extLst>
          </p:cNvPr>
          <p:cNvSpPr txBox="1"/>
          <p:nvPr/>
        </p:nvSpPr>
        <p:spPr>
          <a:xfrm>
            <a:off x="5399879" y="471895"/>
            <a:ext cx="5128409" cy="4652556"/>
          </a:xfrm>
          <a:prstGeom prst="rect">
            <a:avLst/>
          </a:prstGeom>
        </p:spPr>
        <p:txBody>
          <a:bodyPr vert="horz" wrap="square" lIns="0" tIns="20320" rIns="0" bIns="0" rtlCol="0" anchor="t">
            <a:spAutoFit/>
          </a:bodyPr>
          <a:lstStyle/>
          <a:p>
            <a:pPr marL="12700" marR="101600" lvl="1">
              <a:lnSpc>
                <a:spcPts val="1420"/>
              </a:lnSpc>
              <a:spcBef>
                <a:spcPts val="160"/>
              </a:spcBef>
            </a:pPr>
            <a:r>
              <a:rPr lang="en-GB" sz="1400" b="1" spc="-10" dirty="0">
                <a:solidFill>
                  <a:schemeClr val="tx1"/>
                </a:solidFill>
                <a:latin typeface="Arial" panose="020B0604020202020204" pitchFamily="34" charset="0"/>
                <a:cs typeface="Arial" panose="020B0604020202020204" pitchFamily="34" charset="0"/>
              </a:rPr>
              <a:t>What are the different SEND Provisions at </a:t>
            </a:r>
            <a:r>
              <a:rPr lang="en-GB" sz="1400" b="1" spc="-10" dirty="0" err="1">
                <a:solidFill>
                  <a:schemeClr val="tx1"/>
                </a:solidFill>
                <a:latin typeface="Arial" panose="020B0604020202020204" pitchFamily="34" charset="0"/>
                <a:cs typeface="Arial" panose="020B0604020202020204" pitchFamily="34" charset="0"/>
              </a:rPr>
              <a:t>Comberton</a:t>
            </a:r>
            <a:r>
              <a:rPr lang="en-GB" sz="1400" b="1" spc="-10" dirty="0">
                <a:solidFill>
                  <a:schemeClr val="tx1"/>
                </a:solidFill>
                <a:latin typeface="Arial" panose="020B0604020202020204" pitchFamily="34" charset="0"/>
                <a:cs typeface="Arial" panose="020B0604020202020204" pitchFamily="34" charset="0"/>
              </a:rPr>
              <a:t>?</a:t>
            </a:r>
          </a:p>
          <a:p>
            <a:pPr marL="12700" marR="101600" lvl="1">
              <a:lnSpc>
                <a:spcPts val="1420"/>
              </a:lnSpc>
              <a:spcBef>
                <a:spcPts val="160"/>
              </a:spcBef>
            </a:pPr>
            <a:endParaRPr lang="en-GB" sz="1400" b="1" spc="-10" dirty="0">
              <a:solidFill>
                <a:schemeClr val="tx1"/>
              </a:solidFill>
              <a:latin typeface="Arial" panose="020B0604020202020204" pitchFamily="34" charset="0"/>
              <a:cs typeface="Arial" panose="020B0604020202020204" pitchFamily="34" charset="0"/>
            </a:endParaRPr>
          </a:p>
          <a:p>
            <a:pPr lvl="1" algn="l"/>
            <a:r>
              <a:rPr lang="en-GB" sz="1400" spc="-10" dirty="0">
                <a:solidFill>
                  <a:schemeClr val="tx1"/>
                </a:solidFill>
                <a:latin typeface="Arial" panose="020B0604020202020204" pitchFamily="34" charset="0"/>
                <a:cs typeface="Arial" panose="020B0604020202020204" pitchFamily="34" charset="0"/>
              </a:rPr>
              <a:t>The vast majority of students that have SEN or a diagnosis are supported through OAP (See Waves in Appendix) however if a student has an EHCP or SEN needing Wave 4 involvement we have 4 distinct provisions:</a:t>
            </a:r>
            <a:endParaRPr lang="en-GB" sz="1400" dirty="0">
              <a:solidFill>
                <a:schemeClr val="tx1"/>
              </a:solidFill>
              <a:latin typeface="Arial" panose="020B0604020202020204" pitchFamily="34" charset="0"/>
              <a:cs typeface="Arial" panose="020B0604020202020204" pitchFamily="34" charset="0"/>
            </a:endParaRPr>
          </a:p>
          <a:p>
            <a:pPr marL="12700" marR="101600" lvl="1">
              <a:lnSpc>
                <a:spcPts val="1420"/>
              </a:lnSpc>
              <a:spcBef>
                <a:spcPts val="160"/>
              </a:spcBef>
            </a:pPr>
            <a:r>
              <a:rPr lang="en-GB" sz="1400" b="1" spc="-10" dirty="0">
                <a:solidFill>
                  <a:schemeClr val="tx1"/>
                </a:solidFill>
                <a:latin typeface="Arial" panose="020B0604020202020204" pitchFamily="34" charset="0"/>
                <a:cs typeface="Arial" panose="020B0604020202020204" pitchFamily="34" charset="0"/>
              </a:rPr>
              <a:t>CABIN (CVC &amp; CSF) a</a:t>
            </a:r>
            <a:r>
              <a:rPr lang="en-GB" sz="1400" spc="-10" dirty="0">
                <a:solidFill>
                  <a:schemeClr val="tx1"/>
                </a:solidFill>
                <a:latin typeface="Arial" panose="020B0604020202020204" pitchFamily="34" charset="0"/>
                <a:cs typeface="Arial" panose="020B0604020202020204" pitchFamily="34" charset="0"/>
              </a:rPr>
              <a:t>n enhanced resource base for those with a diagnosis of autism. Consultation for placement must go through the  local authority.</a:t>
            </a:r>
          </a:p>
          <a:p>
            <a:pPr marL="12700" marR="101600" lvl="1">
              <a:lnSpc>
                <a:spcPts val="1420"/>
              </a:lnSpc>
              <a:spcBef>
                <a:spcPts val="160"/>
              </a:spcBef>
            </a:pPr>
            <a:r>
              <a:rPr lang="en-GB" sz="1400" b="1" spc="-10" dirty="0">
                <a:solidFill>
                  <a:schemeClr val="tx1"/>
                </a:solidFill>
                <a:latin typeface="Arial" panose="020B0604020202020204" pitchFamily="34" charset="0"/>
                <a:cs typeface="Arial" panose="020B0604020202020204" pitchFamily="34" charset="0"/>
              </a:rPr>
              <a:t>The Centre </a:t>
            </a:r>
            <a:r>
              <a:rPr lang="en-GB" sz="1400" spc="-10" dirty="0">
                <a:solidFill>
                  <a:schemeClr val="tx1"/>
                </a:solidFill>
                <a:latin typeface="Arial" panose="020B0604020202020204" pitchFamily="34" charset="0"/>
                <a:cs typeface="Arial" panose="020B0604020202020204" pitchFamily="34" charset="0"/>
              </a:rPr>
              <a:t>for those students who have a specific or moderate learning disability, or a physical, sensory or medical condition</a:t>
            </a:r>
            <a:endParaRPr lang="en-GB" sz="1400" dirty="0">
              <a:solidFill>
                <a:schemeClr val="tx1"/>
              </a:solidFill>
              <a:latin typeface="Arial" panose="020B0604020202020204" pitchFamily="34" charset="0"/>
              <a:cs typeface="Arial" panose="020B0604020202020204" pitchFamily="34" charset="0"/>
            </a:endParaRPr>
          </a:p>
          <a:p>
            <a:pPr marL="12700" marR="101600" lvl="1">
              <a:lnSpc>
                <a:spcPts val="1420"/>
              </a:lnSpc>
              <a:spcBef>
                <a:spcPts val="160"/>
              </a:spcBef>
            </a:pPr>
            <a:r>
              <a:rPr lang="en-GB" sz="1400" b="1" spc="-10" dirty="0">
                <a:solidFill>
                  <a:schemeClr val="tx1"/>
                </a:solidFill>
                <a:latin typeface="Arial" panose="020B0604020202020204" pitchFamily="34" charset="0"/>
                <a:cs typeface="Arial" panose="020B0604020202020204" pitchFamily="34" charset="0"/>
              </a:rPr>
              <a:t>KS3 / 4 SEMH Support - </a:t>
            </a:r>
            <a:r>
              <a:rPr lang="en-GB" sz="1400" spc="-10" dirty="0">
                <a:solidFill>
                  <a:schemeClr val="tx1"/>
                </a:solidFill>
                <a:latin typeface="Arial" panose="020B0604020202020204" pitchFamily="34" charset="0"/>
                <a:cs typeface="Arial" panose="020B0604020202020204" pitchFamily="34" charset="0"/>
              </a:rPr>
              <a:t>  for those students who have social, emotional and mental health difficulties or behaviour challenges </a:t>
            </a:r>
          </a:p>
          <a:p>
            <a:pPr marL="12700" marR="101600" lvl="1">
              <a:lnSpc>
                <a:spcPts val="1420"/>
              </a:lnSpc>
              <a:spcBef>
                <a:spcPts val="160"/>
              </a:spcBef>
            </a:pPr>
            <a:r>
              <a:rPr lang="en-GB" sz="1400" b="1" spc="-10" dirty="0" err="1">
                <a:solidFill>
                  <a:schemeClr val="tx1"/>
                </a:solidFill>
                <a:latin typeface="Arial" panose="020B0604020202020204" pitchFamily="34" charset="0"/>
                <a:cs typeface="Arial" panose="020B0604020202020204" pitchFamily="34" charset="0"/>
              </a:rPr>
              <a:t>Comberton</a:t>
            </a:r>
            <a:r>
              <a:rPr lang="en-GB" sz="1400" b="1" spc="-10" dirty="0">
                <a:solidFill>
                  <a:schemeClr val="tx1"/>
                </a:solidFill>
                <a:latin typeface="Arial" panose="020B0604020202020204" pitchFamily="34" charset="0"/>
                <a:cs typeface="Arial" panose="020B0604020202020204" pitchFamily="34" charset="0"/>
              </a:rPr>
              <a:t> Sixth Form SEND team </a:t>
            </a:r>
            <a:r>
              <a:rPr lang="en-GB" sz="1400" spc="-10" dirty="0">
                <a:solidFill>
                  <a:schemeClr val="tx1"/>
                </a:solidFill>
                <a:latin typeface="Arial" panose="020B0604020202020204" pitchFamily="34" charset="0"/>
                <a:ea typeface="Calibri"/>
                <a:cs typeface="Arial" panose="020B0604020202020204" pitchFamily="34" charset="0"/>
              </a:rPr>
              <a:t>Students with high levels of identified SEN will have a named contact within one of the support teams, who will keep in regular contact with them, their tutor, subject teachers and home</a:t>
            </a:r>
          </a:p>
          <a:p>
            <a:pPr marL="12700" marR="101600" lvl="1">
              <a:lnSpc>
                <a:spcPts val="1420"/>
              </a:lnSpc>
              <a:spcBef>
                <a:spcPts val="160"/>
              </a:spcBef>
            </a:pPr>
            <a:endParaRPr lang="en-GB" sz="1400" i="1" spc="-10" dirty="0">
              <a:solidFill>
                <a:schemeClr val="tx1"/>
              </a:solidFill>
              <a:latin typeface="Arial" panose="020B0604020202020204" pitchFamily="34" charset="0"/>
              <a:cs typeface="Arial" panose="020B0604020202020204" pitchFamily="34" charset="0"/>
            </a:endParaRPr>
          </a:p>
          <a:p>
            <a:pPr marL="12700" marR="101600" lvl="1">
              <a:lnSpc>
                <a:spcPts val="1420"/>
              </a:lnSpc>
              <a:spcBef>
                <a:spcPts val="160"/>
              </a:spcBef>
            </a:pPr>
            <a:r>
              <a:rPr lang="en-GB" sz="1400" spc="-10" dirty="0">
                <a:solidFill>
                  <a:schemeClr val="tx1"/>
                </a:solidFill>
                <a:latin typeface="Arial" panose="020B0604020202020204" pitchFamily="34" charset="0"/>
                <a:cs typeface="Arial" panose="020B0604020202020204" pitchFamily="34" charset="0"/>
              </a:rPr>
              <a:t>All SEND teams work closely with the Local Authority, the Early Help Hub and other health and social care professionals to ensure a joined-up approach to supporting your child or young person. Alongside the LA’s Local Offer, we can also signpost to specialist services or voluntary sector organisations which aim meet young people’s SEN needs and support their families.</a:t>
            </a:r>
          </a:p>
        </p:txBody>
      </p:sp>
      <p:sp>
        <p:nvSpPr>
          <p:cNvPr id="2" name="TextBox 1">
            <a:extLst>
              <a:ext uri="{FF2B5EF4-FFF2-40B4-BE49-F238E27FC236}">
                <a16:creationId xmlns:a16="http://schemas.microsoft.com/office/drawing/2014/main" id="{E201E6CB-DC16-5296-9ADB-809833490B53}"/>
              </a:ext>
            </a:extLst>
          </p:cNvPr>
          <p:cNvSpPr txBox="1"/>
          <p:nvPr/>
        </p:nvSpPr>
        <p:spPr>
          <a:xfrm>
            <a:off x="6327460" y="5944140"/>
            <a:ext cx="3273245" cy="938719"/>
          </a:xfrm>
          <a:prstGeom prst="rect">
            <a:avLst/>
          </a:prstGeom>
          <a:noFill/>
        </p:spPr>
        <p:txBody>
          <a:bodyPr wrap="square" lIns="91440" tIns="45720" rIns="91440" bIns="45720" rtlCol="0" anchor="t">
            <a:spAutoFit/>
          </a:bodyPr>
          <a:lstStyle/>
          <a:p>
            <a:r>
              <a:rPr lang="en-GB" sz="1100" dirty="0">
                <a:solidFill>
                  <a:srgbClr val="212121"/>
                </a:solidFill>
                <a:latin typeface="Segoe UI"/>
                <a:cs typeface="Segoe UI"/>
              </a:rPr>
              <a:t>"Things I’ve enjoyed this year is having different interventions for my specific needs. This has helped me a lot in my progress with school like helping me go to more lessons supporting me when I need it" - Year 8 Girl</a:t>
            </a:r>
            <a:endParaRPr lang="en-US" dirty="0"/>
          </a:p>
        </p:txBody>
      </p:sp>
    </p:spTree>
    <p:extLst>
      <p:ext uri="{BB962C8B-B14F-4D97-AF65-F5344CB8AC3E}">
        <p14:creationId xmlns:p14="http://schemas.microsoft.com/office/powerpoint/2010/main" val="177707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6917" y="149224"/>
            <a:ext cx="4587268" cy="7021197"/>
          </a:xfrm>
          <a:custGeom>
            <a:avLst/>
            <a:gdLst/>
            <a:ahLst/>
            <a:cxnLst/>
            <a:rect l="l" t="t" r="r" b="b"/>
            <a:pathLst>
              <a:path w="4142740" h="7258050">
                <a:moveTo>
                  <a:pt x="0" y="690245"/>
                </a:moveTo>
                <a:lnTo>
                  <a:pt x="1904" y="643254"/>
                </a:lnTo>
                <a:lnTo>
                  <a:pt x="6350" y="596900"/>
                </a:lnTo>
                <a:lnTo>
                  <a:pt x="13970" y="551179"/>
                </a:lnTo>
                <a:lnTo>
                  <a:pt x="24764" y="506729"/>
                </a:lnTo>
                <a:lnTo>
                  <a:pt x="38100" y="463550"/>
                </a:lnTo>
                <a:lnTo>
                  <a:pt x="53975" y="421640"/>
                </a:lnTo>
                <a:lnTo>
                  <a:pt x="73025" y="381000"/>
                </a:lnTo>
                <a:lnTo>
                  <a:pt x="93979" y="342265"/>
                </a:lnTo>
                <a:lnTo>
                  <a:pt x="118110" y="304165"/>
                </a:lnTo>
                <a:lnTo>
                  <a:pt x="144145" y="268604"/>
                </a:lnTo>
                <a:lnTo>
                  <a:pt x="172084" y="234315"/>
                </a:lnTo>
                <a:lnTo>
                  <a:pt x="201929" y="201929"/>
                </a:lnTo>
                <a:lnTo>
                  <a:pt x="234315" y="172084"/>
                </a:lnTo>
                <a:lnTo>
                  <a:pt x="268605" y="144145"/>
                </a:lnTo>
                <a:lnTo>
                  <a:pt x="304165" y="118109"/>
                </a:lnTo>
                <a:lnTo>
                  <a:pt x="342265" y="93979"/>
                </a:lnTo>
                <a:lnTo>
                  <a:pt x="381000" y="73025"/>
                </a:lnTo>
                <a:lnTo>
                  <a:pt x="421640" y="53975"/>
                </a:lnTo>
                <a:lnTo>
                  <a:pt x="463550" y="38100"/>
                </a:lnTo>
                <a:lnTo>
                  <a:pt x="506730" y="24765"/>
                </a:lnTo>
                <a:lnTo>
                  <a:pt x="551180" y="13970"/>
                </a:lnTo>
                <a:lnTo>
                  <a:pt x="596900" y="6350"/>
                </a:lnTo>
                <a:lnTo>
                  <a:pt x="643255" y="1904"/>
                </a:lnTo>
                <a:lnTo>
                  <a:pt x="690244" y="0"/>
                </a:lnTo>
                <a:lnTo>
                  <a:pt x="3452495" y="0"/>
                </a:lnTo>
                <a:lnTo>
                  <a:pt x="3499485" y="1904"/>
                </a:lnTo>
                <a:lnTo>
                  <a:pt x="3545840" y="6350"/>
                </a:lnTo>
                <a:lnTo>
                  <a:pt x="3591560" y="13970"/>
                </a:lnTo>
                <a:lnTo>
                  <a:pt x="3636010" y="24765"/>
                </a:lnTo>
                <a:lnTo>
                  <a:pt x="3679190" y="38100"/>
                </a:lnTo>
                <a:lnTo>
                  <a:pt x="3721100" y="53975"/>
                </a:lnTo>
                <a:lnTo>
                  <a:pt x="3761740" y="73025"/>
                </a:lnTo>
                <a:lnTo>
                  <a:pt x="3800475" y="93979"/>
                </a:lnTo>
                <a:lnTo>
                  <a:pt x="3838575" y="118109"/>
                </a:lnTo>
                <a:lnTo>
                  <a:pt x="3874135" y="144145"/>
                </a:lnTo>
                <a:lnTo>
                  <a:pt x="3908425" y="172084"/>
                </a:lnTo>
                <a:lnTo>
                  <a:pt x="3940810" y="201929"/>
                </a:lnTo>
                <a:lnTo>
                  <a:pt x="3970654" y="234315"/>
                </a:lnTo>
                <a:lnTo>
                  <a:pt x="3998595" y="268604"/>
                </a:lnTo>
                <a:lnTo>
                  <a:pt x="4024629" y="304165"/>
                </a:lnTo>
                <a:lnTo>
                  <a:pt x="4048760" y="342265"/>
                </a:lnTo>
                <a:lnTo>
                  <a:pt x="4069715" y="381000"/>
                </a:lnTo>
                <a:lnTo>
                  <a:pt x="4088765" y="421640"/>
                </a:lnTo>
                <a:lnTo>
                  <a:pt x="4104640" y="463550"/>
                </a:lnTo>
                <a:lnTo>
                  <a:pt x="4117975" y="506729"/>
                </a:lnTo>
                <a:lnTo>
                  <a:pt x="4128770" y="551179"/>
                </a:lnTo>
                <a:lnTo>
                  <a:pt x="4136390" y="596900"/>
                </a:lnTo>
                <a:lnTo>
                  <a:pt x="4140835" y="643254"/>
                </a:lnTo>
                <a:lnTo>
                  <a:pt x="4142740" y="690245"/>
                </a:lnTo>
                <a:lnTo>
                  <a:pt x="4142740" y="6567805"/>
                </a:lnTo>
                <a:lnTo>
                  <a:pt x="4140835" y="6614795"/>
                </a:lnTo>
                <a:lnTo>
                  <a:pt x="4136390" y="6661150"/>
                </a:lnTo>
                <a:lnTo>
                  <a:pt x="4128770" y="6706870"/>
                </a:lnTo>
                <a:lnTo>
                  <a:pt x="4117975" y="6751320"/>
                </a:lnTo>
                <a:lnTo>
                  <a:pt x="4104640" y="6794500"/>
                </a:lnTo>
                <a:lnTo>
                  <a:pt x="4088765" y="6836409"/>
                </a:lnTo>
                <a:lnTo>
                  <a:pt x="4069715" y="6877050"/>
                </a:lnTo>
                <a:lnTo>
                  <a:pt x="4048760" y="6915784"/>
                </a:lnTo>
                <a:lnTo>
                  <a:pt x="4024629" y="6953884"/>
                </a:lnTo>
                <a:lnTo>
                  <a:pt x="3998595" y="6989445"/>
                </a:lnTo>
                <a:lnTo>
                  <a:pt x="3970654" y="7023734"/>
                </a:lnTo>
                <a:lnTo>
                  <a:pt x="3940810" y="7056120"/>
                </a:lnTo>
                <a:lnTo>
                  <a:pt x="3908425" y="7085965"/>
                </a:lnTo>
                <a:lnTo>
                  <a:pt x="3874135" y="7113905"/>
                </a:lnTo>
                <a:lnTo>
                  <a:pt x="3838575" y="7139940"/>
                </a:lnTo>
                <a:lnTo>
                  <a:pt x="3800475" y="7164070"/>
                </a:lnTo>
                <a:lnTo>
                  <a:pt x="3761740" y="7185025"/>
                </a:lnTo>
                <a:lnTo>
                  <a:pt x="3721100" y="7204075"/>
                </a:lnTo>
                <a:lnTo>
                  <a:pt x="3679190" y="7219950"/>
                </a:lnTo>
                <a:lnTo>
                  <a:pt x="3636010" y="7233284"/>
                </a:lnTo>
                <a:lnTo>
                  <a:pt x="3591560" y="7244080"/>
                </a:lnTo>
                <a:lnTo>
                  <a:pt x="3545840" y="7251700"/>
                </a:lnTo>
                <a:lnTo>
                  <a:pt x="3499485" y="7256145"/>
                </a:lnTo>
                <a:lnTo>
                  <a:pt x="3452495" y="7258050"/>
                </a:lnTo>
                <a:lnTo>
                  <a:pt x="690244" y="7258050"/>
                </a:lnTo>
                <a:lnTo>
                  <a:pt x="643255" y="7256145"/>
                </a:lnTo>
                <a:lnTo>
                  <a:pt x="596900" y="7251700"/>
                </a:lnTo>
                <a:lnTo>
                  <a:pt x="551180" y="7244080"/>
                </a:lnTo>
                <a:lnTo>
                  <a:pt x="506730" y="7233284"/>
                </a:lnTo>
                <a:lnTo>
                  <a:pt x="463550" y="7219950"/>
                </a:lnTo>
                <a:lnTo>
                  <a:pt x="421640" y="7204075"/>
                </a:lnTo>
                <a:lnTo>
                  <a:pt x="381000" y="7185025"/>
                </a:lnTo>
                <a:lnTo>
                  <a:pt x="342265" y="7164070"/>
                </a:lnTo>
                <a:lnTo>
                  <a:pt x="304165" y="7139940"/>
                </a:lnTo>
                <a:lnTo>
                  <a:pt x="268605" y="7113905"/>
                </a:lnTo>
                <a:lnTo>
                  <a:pt x="234315" y="7085965"/>
                </a:lnTo>
                <a:lnTo>
                  <a:pt x="201929" y="7056120"/>
                </a:lnTo>
                <a:lnTo>
                  <a:pt x="172084" y="7023734"/>
                </a:lnTo>
                <a:lnTo>
                  <a:pt x="144145" y="6989445"/>
                </a:lnTo>
                <a:lnTo>
                  <a:pt x="118110" y="6953884"/>
                </a:lnTo>
                <a:lnTo>
                  <a:pt x="93979" y="6915784"/>
                </a:lnTo>
                <a:lnTo>
                  <a:pt x="73025" y="6877050"/>
                </a:lnTo>
                <a:lnTo>
                  <a:pt x="53975" y="6836409"/>
                </a:lnTo>
                <a:lnTo>
                  <a:pt x="38100" y="6794500"/>
                </a:lnTo>
                <a:lnTo>
                  <a:pt x="24764" y="6751320"/>
                </a:lnTo>
                <a:lnTo>
                  <a:pt x="13970" y="6706870"/>
                </a:lnTo>
                <a:lnTo>
                  <a:pt x="6350" y="6661150"/>
                </a:lnTo>
                <a:lnTo>
                  <a:pt x="1904" y="6614795"/>
                </a:lnTo>
                <a:lnTo>
                  <a:pt x="0" y="6567805"/>
                </a:lnTo>
                <a:lnTo>
                  <a:pt x="0" y="690245"/>
                </a:lnTo>
                <a:close/>
              </a:path>
            </a:pathLst>
          </a:custGeom>
          <a:ln w="69850">
            <a:solidFill>
              <a:srgbClr val="00AE50"/>
            </a:solidFill>
          </a:ln>
        </p:spPr>
        <p:txBody>
          <a:bodyPr wrap="square" lIns="0" tIns="0" rIns="0" bIns="0" rtlCol="0"/>
          <a:lstStyle/>
          <a:p>
            <a:endParaRPr/>
          </a:p>
        </p:txBody>
      </p:sp>
      <p:sp>
        <p:nvSpPr>
          <p:cNvPr id="3" name="object 3"/>
          <p:cNvSpPr txBox="1"/>
          <p:nvPr/>
        </p:nvSpPr>
        <p:spPr>
          <a:xfrm>
            <a:off x="145922" y="487223"/>
            <a:ext cx="4329258" cy="6594754"/>
          </a:xfrm>
          <a:prstGeom prst="rect">
            <a:avLst/>
          </a:prstGeom>
        </p:spPr>
        <p:txBody>
          <a:bodyPr vert="horz" wrap="square" lIns="0" tIns="13335" rIns="0" bIns="0" rtlCol="0" anchor="t">
            <a:spAutoFit/>
          </a:bodyPr>
          <a:lstStyle/>
          <a:p>
            <a:pPr marL="12700">
              <a:lnSpc>
                <a:spcPct val="100000"/>
              </a:lnSpc>
              <a:spcBef>
                <a:spcPts val="105"/>
              </a:spcBef>
            </a:pPr>
            <a:r>
              <a:rPr sz="1300" b="1" dirty="0">
                <a:solidFill>
                  <a:schemeClr val="tx1"/>
                </a:solidFill>
                <a:latin typeface="Arial"/>
                <a:cs typeface="Arial"/>
              </a:rPr>
              <a:t>What</a:t>
            </a:r>
            <a:r>
              <a:rPr sz="1300" b="1" spc="-35" dirty="0">
                <a:solidFill>
                  <a:schemeClr val="tx1"/>
                </a:solidFill>
                <a:latin typeface="Arial"/>
                <a:cs typeface="Arial"/>
              </a:rPr>
              <a:t> </a:t>
            </a:r>
            <a:r>
              <a:rPr sz="1300" b="1" dirty="0">
                <a:solidFill>
                  <a:schemeClr val="tx1"/>
                </a:solidFill>
                <a:latin typeface="Arial"/>
                <a:cs typeface="Arial"/>
              </a:rPr>
              <a:t>other</a:t>
            </a:r>
            <a:r>
              <a:rPr sz="1300" b="1" spc="-35" dirty="0">
                <a:solidFill>
                  <a:schemeClr val="tx1"/>
                </a:solidFill>
                <a:latin typeface="Arial"/>
                <a:cs typeface="Arial"/>
              </a:rPr>
              <a:t> </a:t>
            </a:r>
            <a:r>
              <a:rPr sz="1300" b="1" spc="-10" dirty="0">
                <a:solidFill>
                  <a:schemeClr val="tx1"/>
                </a:solidFill>
                <a:latin typeface="Arial"/>
                <a:cs typeface="Arial"/>
              </a:rPr>
              <a:t>information</a:t>
            </a:r>
            <a:r>
              <a:rPr sz="1300" b="1" spc="-30" dirty="0">
                <a:solidFill>
                  <a:schemeClr val="tx1"/>
                </a:solidFill>
                <a:latin typeface="Arial"/>
                <a:cs typeface="Arial"/>
              </a:rPr>
              <a:t> </a:t>
            </a:r>
            <a:r>
              <a:rPr sz="1300" b="1" dirty="0">
                <a:solidFill>
                  <a:schemeClr val="tx1"/>
                </a:solidFill>
                <a:latin typeface="Arial"/>
                <a:cs typeface="Arial"/>
              </a:rPr>
              <a:t>will</a:t>
            </a:r>
            <a:r>
              <a:rPr sz="1300" b="1" spc="-40" dirty="0">
                <a:solidFill>
                  <a:schemeClr val="tx1"/>
                </a:solidFill>
                <a:latin typeface="Arial"/>
                <a:cs typeface="Arial"/>
              </a:rPr>
              <a:t> </a:t>
            </a:r>
            <a:r>
              <a:rPr sz="1300" b="1" spc="-20" dirty="0">
                <a:solidFill>
                  <a:schemeClr val="tx1"/>
                </a:solidFill>
                <a:latin typeface="Arial"/>
                <a:cs typeface="Arial"/>
              </a:rPr>
              <a:t>be</a:t>
            </a:r>
            <a:r>
              <a:rPr sz="1300" b="1" spc="-40" dirty="0">
                <a:solidFill>
                  <a:schemeClr val="tx1"/>
                </a:solidFill>
                <a:latin typeface="Arial"/>
                <a:cs typeface="Arial"/>
              </a:rPr>
              <a:t> </a:t>
            </a:r>
            <a:r>
              <a:rPr sz="1300" b="1" spc="-10" dirty="0">
                <a:solidFill>
                  <a:schemeClr val="tx1"/>
                </a:solidFill>
                <a:latin typeface="Arial"/>
                <a:cs typeface="Arial"/>
              </a:rPr>
              <a:t>useful?</a:t>
            </a:r>
            <a:endParaRPr lang="en-GB" sz="1300" b="1" spc="-10" dirty="0">
              <a:solidFill>
                <a:schemeClr val="tx1"/>
              </a:solidFill>
              <a:latin typeface="Arial"/>
              <a:cs typeface="Arial"/>
            </a:endParaRPr>
          </a:p>
          <a:p>
            <a:pPr>
              <a:lnSpc>
                <a:spcPct val="100000"/>
              </a:lnSpc>
            </a:pPr>
            <a:r>
              <a:rPr lang="en-GB" sz="1300" dirty="0">
                <a:latin typeface="Arial"/>
                <a:cs typeface="Arial"/>
              </a:rPr>
              <a:t>CVC has developed effective working relationships with a wide range of external partners, professionals and agencies. The school works closely with Cambridgeshire County Council and use the Early Help Assessment processes when appropriate to do so. </a:t>
            </a:r>
          </a:p>
          <a:p>
            <a:r>
              <a:rPr lang="en-GB" sz="1300" dirty="0">
                <a:latin typeface="Arial"/>
                <a:cs typeface="Arial"/>
              </a:rPr>
              <a:t> </a:t>
            </a:r>
          </a:p>
          <a:p>
            <a:r>
              <a:rPr lang="en-GB" sz="1300" dirty="0">
                <a:latin typeface="Arial"/>
                <a:cs typeface="Arial"/>
              </a:rPr>
              <a:t>There are a variety of support services which are available for the parents of pupils with special educational needs. The school will ensure that parents can access appropriate support. Key sources of information and support include: </a:t>
            </a:r>
          </a:p>
          <a:p>
            <a:r>
              <a:rPr lang="en-GB" sz="1300" dirty="0">
                <a:latin typeface="Arial" panose="020B0604020202020204" pitchFamily="34" charset="0"/>
                <a:cs typeface="Arial" panose="020B0604020202020204" pitchFamily="34" charset="0"/>
              </a:rPr>
              <a:t> </a:t>
            </a:r>
          </a:p>
          <a:p>
            <a:r>
              <a:rPr lang="en-GB" sz="1300" dirty="0">
                <a:latin typeface="Arial" panose="020B0604020202020204" pitchFamily="34" charset="0"/>
                <a:cs typeface="Arial" panose="020B0604020202020204" pitchFamily="34" charset="0"/>
              </a:rPr>
              <a:t>SENDIASS: </a:t>
            </a:r>
          </a:p>
          <a:p>
            <a:r>
              <a:rPr lang="en-GB" sz="1300" u="sng" dirty="0">
                <a:latin typeface="Arial"/>
                <a:cs typeface="Arial"/>
                <a:hlinkClick r:id="rId2"/>
              </a:rPr>
              <a:t>https://www.cambridgeshire.gov.uk/residents/children-and-families/local-offer/local-offer-care-and-</a:t>
            </a:r>
            <a:r>
              <a:rPr lang="en-GB" sz="1300" dirty="0">
                <a:latin typeface="Arial"/>
                <a:cs typeface="Arial"/>
                <a:hlinkClick r:id="rId2"/>
              </a:rPr>
              <a:t> </a:t>
            </a:r>
            <a:r>
              <a:rPr lang="en-GB" sz="1300" u="sng" dirty="0">
                <a:latin typeface="Arial"/>
                <a:cs typeface="Arial"/>
                <a:hlinkClick r:id="rId2"/>
              </a:rPr>
              <a:t>family- support/send-informationadvice-and-support-service-sendiass/</a:t>
            </a:r>
            <a:r>
              <a:rPr lang="en-GB" sz="1300" dirty="0">
                <a:latin typeface="Arial"/>
                <a:cs typeface="Arial"/>
                <a:hlinkClick r:id="rId2"/>
              </a:rPr>
              <a:t> </a:t>
            </a:r>
            <a:endParaRPr lang="en-GB" sz="1300" dirty="0">
              <a:latin typeface="Arial"/>
              <a:cs typeface="Arial"/>
            </a:endParaRPr>
          </a:p>
          <a:p>
            <a:r>
              <a:rPr lang="en-GB" sz="1300" dirty="0">
                <a:latin typeface="Arial" panose="020B0604020202020204" pitchFamily="34" charset="0"/>
                <a:cs typeface="Arial" panose="020B0604020202020204" pitchFamily="34" charset="0"/>
              </a:rPr>
              <a:t> </a:t>
            </a:r>
          </a:p>
          <a:p>
            <a:r>
              <a:rPr lang="en-GB" sz="1300" dirty="0">
                <a:latin typeface="Arial" panose="020B0604020202020204" pitchFamily="34" charset="0"/>
                <a:cs typeface="Arial" panose="020B0604020202020204" pitchFamily="34" charset="0"/>
              </a:rPr>
              <a:t>Cambridgeshire Local Offer</a:t>
            </a:r>
          </a:p>
          <a:p>
            <a:r>
              <a:rPr lang="en-GB" sz="1300" u="sng" dirty="0">
                <a:latin typeface="Arial"/>
                <a:cs typeface="Arial"/>
                <a:hlinkClick r:id="rId3"/>
              </a:rPr>
              <a:t>https://www.cambridgeshire.gov.uk/residents/children- and- families/local-offer/</a:t>
            </a:r>
            <a:r>
              <a:rPr lang="en-GB" sz="1300" dirty="0">
                <a:latin typeface="Arial"/>
                <a:cs typeface="Arial"/>
                <a:hlinkClick r:id="rId3"/>
              </a:rPr>
              <a:t> </a:t>
            </a:r>
            <a:endParaRPr lang="en-GB" sz="1300" dirty="0">
              <a:latin typeface="Arial"/>
              <a:cs typeface="Arial"/>
            </a:endParaRPr>
          </a:p>
          <a:p>
            <a:r>
              <a:rPr lang="en-GB" sz="1300" dirty="0">
                <a:latin typeface="Arial" panose="020B0604020202020204" pitchFamily="34" charset="0"/>
                <a:cs typeface="Arial" panose="020B0604020202020204" pitchFamily="34" charset="0"/>
              </a:rPr>
              <a:t> </a:t>
            </a:r>
          </a:p>
          <a:p>
            <a:r>
              <a:rPr lang="en-GB" sz="1300" dirty="0">
                <a:latin typeface="Arial"/>
                <a:cs typeface="Arial"/>
              </a:rPr>
              <a:t>Early Help Assessment: </a:t>
            </a:r>
            <a:r>
              <a:rPr lang="en-GB" sz="1300" u="sng" dirty="0">
                <a:latin typeface="Arial"/>
                <a:cs typeface="Arial"/>
                <a:hlinkClick r:id="rId4"/>
              </a:rPr>
              <a:t>https://www.cambridgeshire.gov.uk/residents/working-together-children-families- and-adults/how- we- work/children-andfamilies-services/children-and-families-procedures-and-resources/think-</a:t>
            </a:r>
            <a:r>
              <a:rPr lang="en-GB" sz="1300" dirty="0">
                <a:latin typeface="Arial"/>
                <a:cs typeface="Arial"/>
                <a:hlinkClick r:id="rId4"/>
              </a:rPr>
              <a:t> </a:t>
            </a:r>
            <a:r>
              <a:rPr lang="en-GB" sz="1300" u="sng" dirty="0">
                <a:latin typeface="Arial"/>
                <a:cs typeface="Arial"/>
                <a:hlinkClick r:id="rId4"/>
              </a:rPr>
              <a:t>family/</a:t>
            </a:r>
            <a:r>
              <a:rPr lang="en-GB" sz="1300" dirty="0">
                <a:latin typeface="Arial"/>
                <a:cs typeface="Arial"/>
                <a:hlinkClick r:id="rId4"/>
              </a:rPr>
              <a:t> </a:t>
            </a:r>
            <a:endParaRPr lang="en-GB" sz="1300" dirty="0">
              <a:latin typeface="Arial"/>
              <a:cs typeface="Arial"/>
            </a:endParaRPr>
          </a:p>
          <a:p>
            <a:endParaRPr lang="en-GB" sz="1300" dirty="0">
              <a:latin typeface="Arial" panose="020B0604020202020204" pitchFamily="34" charset="0"/>
              <a:cs typeface="Arial" panose="020B0604020202020204" pitchFamily="34" charset="0"/>
            </a:endParaRPr>
          </a:p>
          <a:p>
            <a:r>
              <a:rPr lang="en-GB" sz="1300" dirty="0">
                <a:latin typeface="Arial" panose="020B0604020202020204" pitchFamily="34" charset="0"/>
                <a:cs typeface="Arial" panose="020B0604020202020204" pitchFamily="34" charset="0"/>
              </a:rPr>
              <a:t>IPSEA</a:t>
            </a:r>
          </a:p>
          <a:p>
            <a:r>
              <a:rPr lang="en-GB" sz="1300" dirty="0">
                <a:latin typeface="Arial" panose="020B0604020202020204" pitchFamily="34" charset="0"/>
                <a:cs typeface="Arial" panose="020B0604020202020204" pitchFamily="34" charset="0"/>
              </a:rPr>
              <a:t>Other SEND professionals</a:t>
            </a:r>
          </a:p>
          <a:p>
            <a:r>
              <a:rPr lang="en-GB" sz="1200" dirty="0">
                <a:latin typeface="Arial" panose="020B0604020202020204" pitchFamily="34" charset="0"/>
                <a:cs typeface="Arial" panose="020B0604020202020204" pitchFamily="34" charset="0"/>
              </a:rPr>
              <a:t> </a:t>
            </a:r>
          </a:p>
          <a:p>
            <a:pPr marL="184150" indent="-171450">
              <a:lnSpc>
                <a:spcPct val="100000"/>
              </a:lnSpc>
              <a:spcBef>
                <a:spcPts val="105"/>
              </a:spcBef>
              <a:buFont typeface="Arial" panose="020B0604020202020204" pitchFamily="34" charset="0"/>
              <a:buChar char="•"/>
            </a:pPr>
            <a:endParaRPr sz="1200" dirty="0">
              <a:solidFill>
                <a:schemeClr val="tx1"/>
              </a:solidFill>
              <a:latin typeface="Arial"/>
              <a:cs typeface="Arial"/>
            </a:endParaRPr>
          </a:p>
          <a:p>
            <a:pPr>
              <a:lnSpc>
                <a:spcPct val="100000"/>
              </a:lnSpc>
              <a:spcBef>
                <a:spcPts val="125"/>
              </a:spcBef>
            </a:pPr>
            <a:endParaRPr sz="1200" dirty="0">
              <a:latin typeface="Arial"/>
              <a:cs typeface="Arial"/>
            </a:endParaRPr>
          </a:p>
        </p:txBody>
      </p:sp>
      <p:sp>
        <p:nvSpPr>
          <p:cNvPr id="8" name="object 8"/>
          <p:cNvSpPr/>
          <p:nvPr/>
        </p:nvSpPr>
        <p:spPr>
          <a:xfrm>
            <a:off x="6953250" y="4635480"/>
            <a:ext cx="977265" cy="935355"/>
          </a:xfrm>
          <a:custGeom>
            <a:avLst/>
            <a:gdLst/>
            <a:ahLst/>
            <a:cxnLst/>
            <a:rect l="l" t="t" r="r" b="b"/>
            <a:pathLst>
              <a:path w="977265" h="935354">
                <a:moveTo>
                  <a:pt x="977265" y="0"/>
                </a:moveTo>
                <a:lnTo>
                  <a:pt x="0" y="0"/>
                </a:lnTo>
                <a:lnTo>
                  <a:pt x="0" y="935355"/>
                </a:lnTo>
                <a:lnTo>
                  <a:pt x="977265" y="935355"/>
                </a:lnTo>
                <a:lnTo>
                  <a:pt x="977265" y="0"/>
                </a:lnTo>
                <a:close/>
              </a:path>
            </a:pathLst>
          </a:custGeom>
          <a:solidFill>
            <a:srgbClr val="FFFFFF"/>
          </a:solidFill>
        </p:spPr>
        <p:txBody>
          <a:bodyPr wrap="square" lIns="0" tIns="0" rIns="0" bIns="0" rtlCol="0"/>
          <a:lstStyle/>
          <a:p>
            <a:endParaRPr/>
          </a:p>
        </p:txBody>
      </p:sp>
      <p:sp>
        <p:nvSpPr>
          <p:cNvPr id="11" name="object 3">
            <a:extLst>
              <a:ext uri="{FF2B5EF4-FFF2-40B4-BE49-F238E27FC236}">
                <a16:creationId xmlns:a16="http://schemas.microsoft.com/office/drawing/2014/main" id="{BDD8457F-D3C3-3735-F138-4EA4D3A3B0F0}"/>
              </a:ext>
            </a:extLst>
          </p:cNvPr>
          <p:cNvSpPr/>
          <p:nvPr/>
        </p:nvSpPr>
        <p:spPr>
          <a:xfrm>
            <a:off x="4846320" y="2667100"/>
            <a:ext cx="5148579" cy="4396772"/>
          </a:xfrm>
          <a:custGeom>
            <a:avLst/>
            <a:gdLst/>
            <a:ahLst/>
            <a:cxnLst/>
            <a:rect l="l" t="t" r="r" b="b"/>
            <a:pathLst>
              <a:path w="4895850" h="6819900">
                <a:moveTo>
                  <a:pt x="0" y="815974"/>
                </a:moveTo>
                <a:lnTo>
                  <a:pt x="1270" y="768349"/>
                </a:lnTo>
                <a:lnTo>
                  <a:pt x="5714" y="720724"/>
                </a:lnTo>
                <a:lnTo>
                  <a:pt x="12064" y="674369"/>
                </a:lnTo>
                <a:lnTo>
                  <a:pt x="21589" y="628649"/>
                </a:lnTo>
                <a:lnTo>
                  <a:pt x="33654" y="584199"/>
                </a:lnTo>
                <a:lnTo>
                  <a:pt x="47625" y="541019"/>
                </a:lnTo>
                <a:lnTo>
                  <a:pt x="64135" y="498475"/>
                </a:lnTo>
                <a:lnTo>
                  <a:pt x="83185" y="457200"/>
                </a:lnTo>
                <a:lnTo>
                  <a:pt x="104139" y="417194"/>
                </a:lnTo>
                <a:lnTo>
                  <a:pt x="127000" y="378459"/>
                </a:lnTo>
                <a:lnTo>
                  <a:pt x="152400" y="341629"/>
                </a:lnTo>
                <a:lnTo>
                  <a:pt x="179070" y="305434"/>
                </a:lnTo>
                <a:lnTo>
                  <a:pt x="208279" y="271779"/>
                </a:lnTo>
                <a:lnTo>
                  <a:pt x="238759" y="238759"/>
                </a:lnTo>
                <a:lnTo>
                  <a:pt x="271780" y="208279"/>
                </a:lnTo>
                <a:lnTo>
                  <a:pt x="305434" y="179069"/>
                </a:lnTo>
                <a:lnTo>
                  <a:pt x="341630" y="152400"/>
                </a:lnTo>
                <a:lnTo>
                  <a:pt x="378459" y="127000"/>
                </a:lnTo>
                <a:lnTo>
                  <a:pt x="417195" y="104139"/>
                </a:lnTo>
                <a:lnTo>
                  <a:pt x="457200" y="83184"/>
                </a:lnTo>
                <a:lnTo>
                  <a:pt x="498475" y="64134"/>
                </a:lnTo>
                <a:lnTo>
                  <a:pt x="541019" y="47625"/>
                </a:lnTo>
                <a:lnTo>
                  <a:pt x="584200" y="33654"/>
                </a:lnTo>
                <a:lnTo>
                  <a:pt x="628650" y="21589"/>
                </a:lnTo>
                <a:lnTo>
                  <a:pt x="674369" y="12064"/>
                </a:lnTo>
                <a:lnTo>
                  <a:pt x="720725" y="5714"/>
                </a:lnTo>
                <a:lnTo>
                  <a:pt x="768350" y="1269"/>
                </a:lnTo>
                <a:lnTo>
                  <a:pt x="815975" y="0"/>
                </a:lnTo>
                <a:lnTo>
                  <a:pt x="4079875" y="0"/>
                </a:lnTo>
                <a:lnTo>
                  <a:pt x="4127500" y="1269"/>
                </a:lnTo>
                <a:lnTo>
                  <a:pt x="4175125" y="5714"/>
                </a:lnTo>
                <a:lnTo>
                  <a:pt x="4221480" y="12064"/>
                </a:lnTo>
                <a:lnTo>
                  <a:pt x="4267200" y="21589"/>
                </a:lnTo>
                <a:lnTo>
                  <a:pt x="4311650" y="33654"/>
                </a:lnTo>
                <a:lnTo>
                  <a:pt x="4354830" y="47625"/>
                </a:lnTo>
                <a:lnTo>
                  <a:pt x="4397375" y="64134"/>
                </a:lnTo>
                <a:lnTo>
                  <a:pt x="4438650" y="83184"/>
                </a:lnTo>
                <a:lnTo>
                  <a:pt x="4478655" y="104139"/>
                </a:lnTo>
                <a:lnTo>
                  <a:pt x="4517390" y="127000"/>
                </a:lnTo>
                <a:lnTo>
                  <a:pt x="4554220" y="152400"/>
                </a:lnTo>
                <a:lnTo>
                  <a:pt x="4590415" y="179069"/>
                </a:lnTo>
                <a:lnTo>
                  <a:pt x="4624070" y="208279"/>
                </a:lnTo>
                <a:lnTo>
                  <a:pt x="4657090" y="238759"/>
                </a:lnTo>
                <a:lnTo>
                  <a:pt x="4687570" y="271779"/>
                </a:lnTo>
                <a:lnTo>
                  <a:pt x="4716780" y="305434"/>
                </a:lnTo>
                <a:lnTo>
                  <a:pt x="4743450" y="341629"/>
                </a:lnTo>
                <a:lnTo>
                  <a:pt x="4768850" y="378459"/>
                </a:lnTo>
                <a:lnTo>
                  <a:pt x="4791710" y="417194"/>
                </a:lnTo>
                <a:lnTo>
                  <a:pt x="4812665" y="457200"/>
                </a:lnTo>
                <a:lnTo>
                  <a:pt x="4831715" y="498475"/>
                </a:lnTo>
                <a:lnTo>
                  <a:pt x="4848225" y="541019"/>
                </a:lnTo>
                <a:lnTo>
                  <a:pt x="4862195" y="584199"/>
                </a:lnTo>
                <a:lnTo>
                  <a:pt x="4874260" y="628649"/>
                </a:lnTo>
                <a:lnTo>
                  <a:pt x="4883785" y="674369"/>
                </a:lnTo>
                <a:lnTo>
                  <a:pt x="4890135" y="720724"/>
                </a:lnTo>
                <a:lnTo>
                  <a:pt x="4894580" y="768349"/>
                </a:lnTo>
                <a:lnTo>
                  <a:pt x="4895850" y="815974"/>
                </a:lnTo>
                <a:lnTo>
                  <a:pt x="4895850" y="6003924"/>
                </a:lnTo>
                <a:lnTo>
                  <a:pt x="4894580" y="6051549"/>
                </a:lnTo>
                <a:lnTo>
                  <a:pt x="4890135" y="6099174"/>
                </a:lnTo>
                <a:lnTo>
                  <a:pt x="4883785" y="6145530"/>
                </a:lnTo>
                <a:lnTo>
                  <a:pt x="4874260" y="6191249"/>
                </a:lnTo>
                <a:lnTo>
                  <a:pt x="4862195" y="6235699"/>
                </a:lnTo>
                <a:lnTo>
                  <a:pt x="4848225" y="6278880"/>
                </a:lnTo>
                <a:lnTo>
                  <a:pt x="4831715" y="6321424"/>
                </a:lnTo>
                <a:lnTo>
                  <a:pt x="4812665" y="6362699"/>
                </a:lnTo>
                <a:lnTo>
                  <a:pt x="4791710" y="6402705"/>
                </a:lnTo>
                <a:lnTo>
                  <a:pt x="4768850" y="6441439"/>
                </a:lnTo>
                <a:lnTo>
                  <a:pt x="4743450" y="6478270"/>
                </a:lnTo>
                <a:lnTo>
                  <a:pt x="4716780" y="6514464"/>
                </a:lnTo>
                <a:lnTo>
                  <a:pt x="4687570" y="6548119"/>
                </a:lnTo>
                <a:lnTo>
                  <a:pt x="4657090" y="6581139"/>
                </a:lnTo>
                <a:lnTo>
                  <a:pt x="4624070" y="6611619"/>
                </a:lnTo>
                <a:lnTo>
                  <a:pt x="4590415" y="6640830"/>
                </a:lnTo>
                <a:lnTo>
                  <a:pt x="4554220" y="6667500"/>
                </a:lnTo>
                <a:lnTo>
                  <a:pt x="4517390" y="6692900"/>
                </a:lnTo>
                <a:lnTo>
                  <a:pt x="4478655" y="6715759"/>
                </a:lnTo>
                <a:lnTo>
                  <a:pt x="4438650" y="6736714"/>
                </a:lnTo>
                <a:lnTo>
                  <a:pt x="4397375" y="6755764"/>
                </a:lnTo>
                <a:lnTo>
                  <a:pt x="4354830" y="6772275"/>
                </a:lnTo>
                <a:lnTo>
                  <a:pt x="4311650" y="6786244"/>
                </a:lnTo>
                <a:lnTo>
                  <a:pt x="4267200" y="6798309"/>
                </a:lnTo>
                <a:lnTo>
                  <a:pt x="4221480" y="6807834"/>
                </a:lnTo>
                <a:lnTo>
                  <a:pt x="4175125" y="6814184"/>
                </a:lnTo>
                <a:lnTo>
                  <a:pt x="4127500" y="6818630"/>
                </a:lnTo>
                <a:lnTo>
                  <a:pt x="4079875" y="6819900"/>
                </a:lnTo>
                <a:lnTo>
                  <a:pt x="815975" y="6819900"/>
                </a:lnTo>
                <a:lnTo>
                  <a:pt x="768350" y="6818630"/>
                </a:lnTo>
                <a:lnTo>
                  <a:pt x="720725" y="6814184"/>
                </a:lnTo>
                <a:lnTo>
                  <a:pt x="674369" y="6807834"/>
                </a:lnTo>
                <a:lnTo>
                  <a:pt x="628650" y="6798309"/>
                </a:lnTo>
                <a:lnTo>
                  <a:pt x="584200" y="6786244"/>
                </a:lnTo>
                <a:lnTo>
                  <a:pt x="541019" y="6772275"/>
                </a:lnTo>
                <a:lnTo>
                  <a:pt x="498475" y="6755764"/>
                </a:lnTo>
                <a:lnTo>
                  <a:pt x="457200" y="6736714"/>
                </a:lnTo>
                <a:lnTo>
                  <a:pt x="417195" y="6715759"/>
                </a:lnTo>
                <a:lnTo>
                  <a:pt x="378459" y="6692900"/>
                </a:lnTo>
                <a:lnTo>
                  <a:pt x="341630" y="6667500"/>
                </a:lnTo>
                <a:lnTo>
                  <a:pt x="305434" y="6640830"/>
                </a:lnTo>
                <a:lnTo>
                  <a:pt x="271780" y="6611619"/>
                </a:lnTo>
                <a:lnTo>
                  <a:pt x="238759" y="6581139"/>
                </a:lnTo>
                <a:lnTo>
                  <a:pt x="208279" y="6548119"/>
                </a:lnTo>
                <a:lnTo>
                  <a:pt x="179070" y="6514464"/>
                </a:lnTo>
                <a:lnTo>
                  <a:pt x="152400" y="6478270"/>
                </a:lnTo>
                <a:lnTo>
                  <a:pt x="127000" y="6441439"/>
                </a:lnTo>
                <a:lnTo>
                  <a:pt x="104139" y="6402705"/>
                </a:lnTo>
                <a:lnTo>
                  <a:pt x="83185" y="6362699"/>
                </a:lnTo>
                <a:lnTo>
                  <a:pt x="64135" y="6321424"/>
                </a:lnTo>
                <a:lnTo>
                  <a:pt x="47625" y="6278880"/>
                </a:lnTo>
                <a:lnTo>
                  <a:pt x="33654" y="6235699"/>
                </a:lnTo>
                <a:lnTo>
                  <a:pt x="21589" y="6191249"/>
                </a:lnTo>
                <a:lnTo>
                  <a:pt x="12064" y="6145530"/>
                </a:lnTo>
                <a:lnTo>
                  <a:pt x="5714" y="6099174"/>
                </a:lnTo>
                <a:lnTo>
                  <a:pt x="1270" y="6051549"/>
                </a:lnTo>
                <a:lnTo>
                  <a:pt x="0" y="6003924"/>
                </a:lnTo>
                <a:lnTo>
                  <a:pt x="0" y="815974"/>
                </a:lnTo>
                <a:close/>
              </a:path>
            </a:pathLst>
          </a:custGeom>
          <a:ln w="69850">
            <a:solidFill>
              <a:srgbClr val="0DACE9"/>
            </a:solidFill>
          </a:ln>
        </p:spPr>
        <p:txBody>
          <a:bodyPr wrap="square" lIns="0" tIns="0" rIns="0" bIns="0" rtlCol="0"/>
          <a:lstStyle/>
          <a:p>
            <a:endParaRPr/>
          </a:p>
        </p:txBody>
      </p:sp>
      <p:sp>
        <p:nvSpPr>
          <p:cNvPr id="12" name="object 8">
            <a:extLst>
              <a:ext uri="{FF2B5EF4-FFF2-40B4-BE49-F238E27FC236}">
                <a16:creationId xmlns:a16="http://schemas.microsoft.com/office/drawing/2014/main" id="{E8EBF16C-3173-ED11-0AC4-B78035374E41}"/>
              </a:ext>
            </a:extLst>
          </p:cNvPr>
          <p:cNvSpPr txBox="1"/>
          <p:nvPr/>
        </p:nvSpPr>
        <p:spPr>
          <a:xfrm>
            <a:off x="5041899" y="2928576"/>
            <a:ext cx="4952999" cy="3765133"/>
          </a:xfrm>
          <a:prstGeom prst="rect">
            <a:avLst/>
          </a:prstGeom>
        </p:spPr>
        <p:txBody>
          <a:bodyPr vert="horz" wrap="square" lIns="0" tIns="20320" rIns="0" bIns="0" rtlCol="0">
            <a:spAutoFit/>
          </a:bodyPr>
          <a:lstStyle/>
          <a:p>
            <a:pPr marL="12700" marR="101600">
              <a:lnSpc>
                <a:spcPts val="1420"/>
              </a:lnSpc>
              <a:spcBef>
                <a:spcPts val="160"/>
              </a:spcBef>
            </a:pPr>
            <a:r>
              <a:rPr lang="en-GB" sz="1400" b="1" spc="-10" dirty="0">
                <a:solidFill>
                  <a:schemeClr val="tx1"/>
                </a:solidFill>
                <a:latin typeface="Arial"/>
                <a:cs typeface="Arial"/>
              </a:rPr>
              <a:t>Who can I speak to about SEND?</a:t>
            </a:r>
          </a:p>
          <a:p>
            <a:pPr marL="12700" marR="101600">
              <a:lnSpc>
                <a:spcPts val="1420"/>
              </a:lnSpc>
              <a:spcBef>
                <a:spcPts val="160"/>
              </a:spcBef>
            </a:pPr>
            <a:endParaRPr lang="en-GB" sz="1200" b="1" spc="-10" dirty="0">
              <a:solidFill>
                <a:schemeClr val="tx1"/>
              </a:solidFill>
              <a:latin typeface="Arial"/>
              <a:cs typeface="Arial"/>
            </a:endParaRPr>
          </a:p>
          <a:p>
            <a:pPr marL="12700" marR="101600">
              <a:lnSpc>
                <a:spcPts val="1420"/>
              </a:lnSpc>
              <a:spcBef>
                <a:spcPts val="160"/>
              </a:spcBef>
            </a:pPr>
            <a:r>
              <a:rPr lang="en-GB" sz="1200" spc="-10" dirty="0">
                <a:solidFill>
                  <a:schemeClr val="tx1"/>
                </a:solidFill>
                <a:latin typeface="Arial"/>
                <a:cs typeface="Arial"/>
              </a:rPr>
              <a:t>Emily Oakley-Pullen (SENCo)         </a:t>
            </a:r>
            <a:r>
              <a:rPr lang="en-GB" sz="1200" spc="-10" dirty="0">
                <a:solidFill>
                  <a:schemeClr val="tx1"/>
                </a:solidFill>
                <a:latin typeface="Arial"/>
                <a:cs typeface="Arial"/>
                <a:hlinkClick r:id="rId5"/>
              </a:rPr>
              <a:t>EOakleypullen@combertonvc.org</a:t>
            </a:r>
            <a:endParaRPr lang="en-GB" sz="1200" spc="-10" dirty="0">
              <a:solidFill>
                <a:schemeClr val="tx1"/>
              </a:solidFill>
              <a:latin typeface="Arial"/>
              <a:cs typeface="Arial"/>
            </a:endParaRPr>
          </a:p>
          <a:p>
            <a:pPr marL="12700" marR="101600">
              <a:lnSpc>
                <a:spcPts val="1420"/>
              </a:lnSpc>
              <a:spcBef>
                <a:spcPts val="160"/>
              </a:spcBef>
            </a:pPr>
            <a:endParaRPr lang="en-GB" sz="1200" spc="-10" dirty="0">
              <a:solidFill>
                <a:schemeClr val="tx1"/>
              </a:solidFill>
              <a:latin typeface="Arial"/>
              <a:cs typeface="Arial"/>
            </a:endParaRPr>
          </a:p>
          <a:p>
            <a:pPr marL="12700" marR="101600">
              <a:lnSpc>
                <a:spcPts val="1420"/>
              </a:lnSpc>
              <a:spcBef>
                <a:spcPts val="160"/>
              </a:spcBef>
            </a:pPr>
            <a:r>
              <a:rPr lang="en-GB" sz="1200" spc="-10" dirty="0">
                <a:solidFill>
                  <a:schemeClr val="tx1"/>
                </a:solidFill>
                <a:latin typeface="Arial"/>
                <a:cs typeface="Arial"/>
              </a:rPr>
              <a:t>Laura Peacey (CSF SENCo)           </a:t>
            </a:r>
            <a:r>
              <a:rPr lang="en-GB" sz="1200" spc="-10" dirty="0">
                <a:solidFill>
                  <a:schemeClr val="tx1"/>
                </a:solidFill>
                <a:latin typeface="Arial"/>
                <a:cs typeface="Arial"/>
                <a:hlinkClick r:id="rId6"/>
              </a:rPr>
              <a:t>LPeacey@combertonvc.org</a:t>
            </a:r>
            <a:endParaRPr lang="en-GB" sz="1200" spc="-10" dirty="0">
              <a:solidFill>
                <a:schemeClr val="tx1"/>
              </a:solidFill>
              <a:latin typeface="Arial"/>
              <a:cs typeface="Arial"/>
            </a:endParaRPr>
          </a:p>
          <a:p>
            <a:pPr marL="12700" marR="101600">
              <a:lnSpc>
                <a:spcPts val="1420"/>
              </a:lnSpc>
              <a:spcBef>
                <a:spcPts val="160"/>
              </a:spcBef>
            </a:pPr>
            <a:endParaRPr lang="en-GB" sz="1200" spc="-10" dirty="0">
              <a:solidFill>
                <a:schemeClr val="tx1"/>
              </a:solidFill>
              <a:latin typeface="Arial"/>
              <a:cs typeface="Arial"/>
            </a:endParaRPr>
          </a:p>
          <a:p>
            <a:pPr marL="12700" marR="101600">
              <a:lnSpc>
                <a:spcPts val="1420"/>
              </a:lnSpc>
              <a:spcBef>
                <a:spcPts val="160"/>
              </a:spcBef>
            </a:pPr>
            <a:r>
              <a:rPr lang="en-GB" sz="1200" spc="-10" dirty="0">
                <a:solidFill>
                  <a:schemeClr val="tx1"/>
                </a:solidFill>
                <a:latin typeface="Arial"/>
                <a:cs typeface="Arial"/>
              </a:rPr>
              <a:t>Jane Hylton - Head of CABIN          </a:t>
            </a:r>
            <a:r>
              <a:rPr lang="en-GB" sz="1200" spc="-10" dirty="0">
                <a:solidFill>
                  <a:schemeClr val="tx1"/>
                </a:solidFill>
                <a:latin typeface="Arial"/>
                <a:cs typeface="Arial"/>
                <a:hlinkClick r:id="rId7"/>
              </a:rPr>
              <a:t>JHylton@combertonvc.org</a:t>
            </a:r>
            <a:endParaRPr lang="en-GB" sz="1200" i="1" spc="-10" dirty="0">
              <a:solidFill>
                <a:srgbClr val="FF0000"/>
              </a:solidFill>
              <a:latin typeface="Arial"/>
              <a:cs typeface="Arial"/>
            </a:endParaRPr>
          </a:p>
          <a:p>
            <a:pPr marL="12700" marR="101600">
              <a:lnSpc>
                <a:spcPts val="1420"/>
              </a:lnSpc>
              <a:spcBef>
                <a:spcPts val="160"/>
              </a:spcBef>
            </a:pPr>
            <a:endParaRPr lang="en-GB" sz="1200" i="1" spc="-10" dirty="0">
              <a:solidFill>
                <a:schemeClr val="tx1"/>
              </a:solidFill>
              <a:latin typeface="Arial"/>
              <a:cs typeface="Arial"/>
            </a:endParaRPr>
          </a:p>
          <a:p>
            <a:pPr marL="12700" marR="101600">
              <a:lnSpc>
                <a:spcPts val="1420"/>
              </a:lnSpc>
              <a:spcBef>
                <a:spcPts val="160"/>
              </a:spcBef>
            </a:pPr>
            <a:r>
              <a:rPr lang="en-GB" sz="1200" spc="-10" dirty="0">
                <a:solidFill>
                  <a:schemeClr val="tx1"/>
                </a:solidFill>
                <a:latin typeface="Arial"/>
                <a:cs typeface="Arial"/>
              </a:rPr>
              <a:t>For general SEND enquiries, email </a:t>
            </a:r>
            <a:r>
              <a:rPr lang="en-GB" sz="1200" spc="-10" dirty="0">
                <a:solidFill>
                  <a:schemeClr val="tx1"/>
                </a:solidFill>
                <a:latin typeface="Arial"/>
                <a:cs typeface="Arial"/>
                <a:hlinkClick r:id="rId8"/>
              </a:rPr>
              <a:t>Com-Send@combertonvc.org</a:t>
            </a:r>
            <a:endParaRPr lang="en-GB" sz="1200" spc="-10" dirty="0">
              <a:solidFill>
                <a:schemeClr val="tx1"/>
              </a:solidFill>
              <a:latin typeface="Arial"/>
              <a:cs typeface="Arial"/>
            </a:endParaRPr>
          </a:p>
          <a:p>
            <a:pPr marL="12700" marR="101600">
              <a:lnSpc>
                <a:spcPts val="1420"/>
              </a:lnSpc>
              <a:spcBef>
                <a:spcPts val="160"/>
              </a:spcBef>
            </a:pPr>
            <a:endParaRPr lang="en-GB" sz="1200" i="1" spc="-10" dirty="0">
              <a:solidFill>
                <a:schemeClr val="tx1"/>
              </a:solidFill>
              <a:latin typeface="Arial"/>
              <a:cs typeface="Arial"/>
            </a:endParaRPr>
          </a:p>
          <a:p>
            <a:pPr marL="12700" marR="101600">
              <a:lnSpc>
                <a:spcPts val="1420"/>
              </a:lnSpc>
              <a:spcBef>
                <a:spcPts val="160"/>
              </a:spcBef>
            </a:pPr>
            <a:r>
              <a:rPr lang="en-GB" sz="1200" dirty="0">
                <a:latin typeface="Arial" panose="020B0604020202020204" pitchFamily="34" charset="0"/>
                <a:cs typeface="Arial" panose="020B0604020202020204" pitchFamily="34" charset="0"/>
              </a:rPr>
              <a:t>We hope any issues can be resolved through communication with our SEND team, however if you would like speak with a Senior Leader, please do contact our College Principal, Victoria Hearn, through the normal school contact details : </a:t>
            </a:r>
            <a:r>
              <a:rPr lang="en-GB" sz="1200" spc="-10" dirty="0">
                <a:solidFill>
                  <a:schemeClr val="tx1"/>
                </a:solidFill>
                <a:latin typeface="Arial"/>
                <a:cs typeface="Arial"/>
                <a:hlinkClick r:id="rId9"/>
              </a:rPr>
              <a:t>com-college@combertonvc.org</a:t>
            </a:r>
            <a:endParaRPr lang="en-GB" sz="1200" spc="-10" dirty="0">
              <a:solidFill>
                <a:schemeClr val="tx1"/>
              </a:solidFill>
              <a:latin typeface="Arial"/>
              <a:cs typeface="Arial"/>
            </a:endParaRPr>
          </a:p>
          <a:p>
            <a:pPr marL="12700" marR="101600">
              <a:lnSpc>
                <a:spcPts val="1420"/>
              </a:lnSpc>
              <a:spcBef>
                <a:spcPts val="160"/>
              </a:spcBef>
            </a:pPr>
            <a:endParaRPr lang="en-GB" sz="1200" dirty="0">
              <a:latin typeface="Arial" panose="020B0604020202020204" pitchFamily="34" charset="0"/>
              <a:cs typeface="Arial" panose="020B0604020202020204" pitchFamily="34" charset="0"/>
            </a:endParaRPr>
          </a:p>
          <a:p>
            <a:pPr marL="12700" marR="101600">
              <a:lnSpc>
                <a:spcPts val="1420"/>
              </a:lnSpc>
              <a:spcBef>
                <a:spcPts val="160"/>
              </a:spcBef>
            </a:pPr>
            <a:r>
              <a:rPr lang="en-GB" sz="1200" dirty="0">
                <a:latin typeface="Arial" panose="020B0604020202020204" pitchFamily="34" charset="0"/>
                <a:cs typeface="Arial" panose="020B0604020202020204" pitchFamily="34" charset="0"/>
              </a:rPr>
              <a:t>Should you need to escalate your concern into a complaint, please refer to the Cam Academy Trust Complaints Policy which can be found on the </a:t>
            </a:r>
            <a:r>
              <a:rPr lang="en-GB" sz="1200" dirty="0">
                <a:latin typeface="Arial" panose="020B0604020202020204" pitchFamily="34" charset="0"/>
                <a:cs typeface="Arial" panose="020B0604020202020204" pitchFamily="34" charset="0"/>
                <a:hlinkClick r:id="rId10"/>
              </a:rPr>
              <a:t>Cam Academy Trust website.</a:t>
            </a:r>
            <a:endParaRPr lang="en-GB" sz="1200" dirty="0">
              <a:latin typeface="Arial" panose="020B0604020202020204" pitchFamily="34" charset="0"/>
              <a:cs typeface="Arial" panose="020B0604020202020204" pitchFamily="34" charset="0"/>
            </a:endParaRPr>
          </a:p>
          <a:p>
            <a:pPr marL="184150" marR="101600" indent="-171450">
              <a:lnSpc>
                <a:spcPts val="1420"/>
              </a:lnSpc>
              <a:spcBef>
                <a:spcPts val="160"/>
              </a:spcBef>
              <a:buFont typeface="Arial" panose="020B0604020202020204" pitchFamily="34" charset="0"/>
              <a:buChar char="•"/>
            </a:pPr>
            <a:endParaRPr sz="1200" i="1" dirty="0">
              <a:solidFill>
                <a:schemeClr val="tx1"/>
              </a:solidFill>
              <a:latin typeface="Arial"/>
              <a:cs typeface="Arial"/>
            </a:endParaRPr>
          </a:p>
        </p:txBody>
      </p:sp>
      <p:sp>
        <p:nvSpPr>
          <p:cNvPr id="13" name="object 5">
            <a:extLst>
              <a:ext uri="{FF2B5EF4-FFF2-40B4-BE49-F238E27FC236}">
                <a16:creationId xmlns:a16="http://schemas.microsoft.com/office/drawing/2014/main" id="{F7C0ACA0-2632-51C9-EC1E-0E1BDD622E71}"/>
              </a:ext>
            </a:extLst>
          </p:cNvPr>
          <p:cNvSpPr/>
          <p:nvPr/>
        </p:nvSpPr>
        <p:spPr>
          <a:xfrm>
            <a:off x="4757466" y="149225"/>
            <a:ext cx="5324475" cy="2187576"/>
          </a:xfrm>
          <a:custGeom>
            <a:avLst/>
            <a:gdLst/>
            <a:ahLst/>
            <a:cxnLst/>
            <a:rect l="l" t="t" r="r" b="b"/>
            <a:pathLst>
              <a:path w="5324475" h="2895600">
                <a:moveTo>
                  <a:pt x="0" y="482600"/>
                </a:moveTo>
                <a:lnTo>
                  <a:pt x="1905" y="436244"/>
                </a:lnTo>
                <a:lnTo>
                  <a:pt x="8890" y="391160"/>
                </a:lnTo>
                <a:lnTo>
                  <a:pt x="19050" y="347344"/>
                </a:lnTo>
                <a:lnTo>
                  <a:pt x="33655" y="304800"/>
                </a:lnTo>
                <a:lnTo>
                  <a:pt x="52070" y="264794"/>
                </a:lnTo>
                <a:lnTo>
                  <a:pt x="73660" y="226694"/>
                </a:lnTo>
                <a:lnTo>
                  <a:pt x="98425" y="190500"/>
                </a:lnTo>
                <a:lnTo>
                  <a:pt x="126365" y="156844"/>
                </a:lnTo>
                <a:lnTo>
                  <a:pt x="156845" y="126364"/>
                </a:lnTo>
                <a:lnTo>
                  <a:pt x="190500" y="98425"/>
                </a:lnTo>
                <a:lnTo>
                  <a:pt x="226695" y="73660"/>
                </a:lnTo>
                <a:lnTo>
                  <a:pt x="264795" y="52069"/>
                </a:lnTo>
                <a:lnTo>
                  <a:pt x="304800" y="33655"/>
                </a:lnTo>
                <a:lnTo>
                  <a:pt x="347345" y="19050"/>
                </a:lnTo>
                <a:lnTo>
                  <a:pt x="391160" y="8889"/>
                </a:lnTo>
                <a:lnTo>
                  <a:pt x="436245" y="1904"/>
                </a:lnTo>
                <a:lnTo>
                  <a:pt x="482600" y="0"/>
                </a:lnTo>
                <a:lnTo>
                  <a:pt x="4841875" y="0"/>
                </a:lnTo>
                <a:lnTo>
                  <a:pt x="4888230" y="1904"/>
                </a:lnTo>
                <a:lnTo>
                  <a:pt x="4933315" y="8889"/>
                </a:lnTo>
                <a:lnTo>
                  <a:pt x="4977130" y="19050"/>
                </a:lnTo>
                <a:lnTo>
                  <a:pt x="5019675" y="33655"/>
                </a:lnTo>
                <a:lnTo>
                  <a:pt x="5059680" y="52069"/>
                </a:lnTo>
                <a:lnTo>
                  <a:pt x="5097780" y="73660"/>
                </a:lnTo>
                <a:lnTo>
                  <a:pt x="5133975" y="98425"/>
                </a:lnTo>
                <a:lnTo>
                  <a:pt x="5167630" y="126364"/>
                </a:lnTo>
                <a:lnTo>
                  <a:pt x="5198110" y="156844"/>
                </a:lnTo>
                <a:lnTo>
                  <a:pt x="5226050" y="190500"/>
                </a:lnTo>
                <a:lnTo>
                  <a:pt x="5250815" y="226694"/>
                </a:lnTo>
                <a:lnTo>
                  <a:pt x="5272405" y="264794"/>
                </a:lnTo>
                <a:lnTo>
                  <a:pt x="5290820" y="304800"/>
                </a:lnTo>
                <a:lnTo>
                  <a:pt x="5305425" y="347344"/>
                </a:lnTo>
                <a:lnTo>
                  <a:pt x="5315585" y="391160"/>
                </a:lnTo>
                <a:lnTo>
                  <a:pt x="5322570" y="436244"/>
                </a:lnTo>
                <a:lnTo>
                  <a:pt x="5324475" y="482600"/>
                </a:lnTo>
                <a:lnTo>
                  <a:pt x="5324475" y="2413000"/>
                </a:lnTo>
                <a:lnTo>
                  <a:pt x="5322570" y="2459355"/>
                </a:lnTo>
                <a:lnTo>
                  <a:pt x="5315585" y="2504440"/>
                </a:lnTo>
                <a:lnTo>
                  <a:pt x="5305425" y="2548255"/>
                </a:lnTo>
                <a:lnTo>
                  <a:pt x="5290820" y="2590800"/>
                </a:lnTo>
                <a:lnTo>
                  <a:pt x="5272405" y="2630805"/>
                </a:lnTo>
                <a:lnTo>
                  <a:pt x="5250815" y="2668905"/>
                </a:lnTo>
                <a:lnTo>
                  <a:pt x="5226050" y="2705100"/>
                </a:lnTo>
                <a:lnTo>
                  <a:pt x="5198110" y="2738755"/>
                </a:lnTo>
                <a:lnTo>
                  <a:pt x="5167630" y="2769235"/>
                </a:lnTo>
                <a:lnTo>
                  <a:pt x="5133975" y="2797175"/>
                </a:lnTo>
                <a:lnTo>
                  <a:pt x="5097780" y="2821940"/>
                </a:lnTo>
                <a:lnTo>
                  <a:pt x="5059680" y="2843530"/>
                </a:lnTo>
                <a:lnTo>
                  <a:pt x="5019675" y="2861945"/>
                </a:lnTo>
                <a:lnTo>
                  <a:pt x="4977130" y="2876550"/>
                </a:lnTo>
                <a:lnTo>
                  <a:pt x="4933315" y="2886710"/>
                </a:lnTo>
                <a:lnTo>
                  <a:pt x="4888230" y="2893695"/>
                </a:lnTo>
                <a:lnTo>
                  <a:pt x="4841875" y="2895600"/>
                </a:lnTo>
                <a:lnTo>
                  <a:pt x="482600" y="2895600"/>
                </a:lnTo>
                <a:lnTo>
                  <a:pt x="436245" y="2893695"/>
                </a:lnTo>
                <a:lnTo>
                  <a:pt x="391160" y="2886710"/>
                </a:lnTo>
                <a:lnTo>
                  <a:pt x="347345" y="2876550"/>
                </a:lnTo>
                <a:lnTo>
                  <a:pt x="304800" y="2861945"/>
                </a:lnTo>
                <a:lnTo>
                  <a:pt x="264795" y="2843530"/>
                </a:lnTo>
                <a:lnTo>
                  <a:pt x="226695" y="2821940"/>
                </a:lnTo>
                <a:lnTo>
                  <a:pt x="190500" y="2797175"/>
                </a:lnTo>
                <a:lnTo>
                  <a:pt x="156845" y="2769235"/>
                </a:lnTo>
                <a:lnTo>
                  <a:pt x="126365" y="2738755"/>
                </a:lnTo>
                <a:lnTo>
                  <a:pt x="98425" y="2705100"/>
                </a:lnTo>
                <a:lnTo>
                  <a:pt x="73660" y="2668905"/>
                </a:lnTo>
                <a:lnTo>
                  <a:pt x="52070" y="2630805"/>
                </a:lnTo>
                <a:lnTo>
                  <a:pt x="33655" y="2590800"/>
                </a:lnTo>
                <a:lnTo>
                  <a:pt x="19050" y="2548255"/>
                </a:lnTo>
                <a:lnTo>
                  <a:pt x="8890" y="2504440"/>
                </a:lnTo>
                <a:lnTo>
                  <a:pt x="1905" y="2459355"/>
                </a:lnTo>
                <a:lnTo>
                  <a:pt x="0" y="2413000"/>
                </a:lnTo>
                <a:lnTo>
                  <a:pt x="0" y="482600"/>
                </a:lnTo>
                <a:close/>
              </a:path>
            </a:pathLst>
          </a:custGeom>
          <a:ln w="69850">
            <a:solidFill>
              <a:srgbClr val="FF00FF"/>
            </a:solidFill>
          </a:ln>
        </p:spPr>
        <p:txBody>
          <a:bodyPr wrap="square" lIns="0" tIns="0" rIns="0" bIns="0" rtlCol="0"/>
          <a:lstStyle/>
          <a:p>
            <a:endParaRPr/>
          </a:p>
        </p:txBody>
      </p:sp>
      <p:sp>
        <p:nvSpPr>
          <p:cNvPr id="14" name="object 14">
            <a:extLst>
              <a:ext uri="{FF2B5EF4-FFF2-40B4-BE49-F238E27FC236}">
                <a16:creationId xmlns:a16="http://schemas.microsoft.com/office/drawing/2014/main" id="{F0A83CDF-C04F-7A52-23A8-E6AA2D31330B}"/>
              </a:ext>
            </a:extLst>
          </p:cNvPr>
          <p:cNvSpPr txBox="1"/>
          <p:nvPr/>
        </p:nvSpPr>
        <p:spPr>
          <a:xfrm>
            <a:off x="4914773" y="279400"/>
            <a:ext cx="5080125" cy="1928733"/>
          </a:xfrm>
          <a:prstGeom prst="rect">
            <a:avLst/>
          </a:prstGeom>
        </p:spPr>
        <p:txBody>
          <a:bodyPr vert="horz" wrap="square" lIns="0" tIns="12700" rIns="0" bIns="0" rtlCol="0">
            <a:spAutoFit/>
          </a:bodyPr>
          <a:lstStyle/>
          <a:p>
            <a:pPr marL="12700">
              <a:lnSpc>
                <a:spcPct val="100000"/>
              </a:lnSpc>
              <a:spcBef>
                <a:spcPts val="100"/>
              </a:spcBef>
            </a:pPr>
            <a:r>
              <a:rPr lang="en-GB" sz="1400" b="1" spc="50" dirty="0">
                <a:solidFill>
                  <a:schemeClr val="tx1"/>
                </a:solidFill>
                <a:latin typeface="Arial" panose="020B0604020202020204" pitchFamily="34" charset="0"/>
                <a:cs typeface="Arial" panose="020B0604020202020204" pitchFamily="34" charset="0"/>
              </a:rPr>
              <a:t>Is the school site accessible?</a:t>
            </a:r>
          </a:p>
          <a:p>
            <a:pPr marL="12700">
              <a:lnSpc>
                <a:spcPct val="100000"/>
              </a:lnSpc>
              <a:spcBef>
                <a:spcPts val="100"/>
              </a:spcBef>
            </a:pPr>
            <a:endParaRPr lang="en-GB" sz="1200" b="1" spc="50" dirty="0">
              <a:solidFill>
                <a:schemeClr val="tx1"/>
              </a:solidFill>
              <a:latin typeface="Arial" panose="020B0604020202020204" pitchFamily="34" charset="0"/>
              <a:cs typeface="Arial" panose="020B0604020202020204" pitchFamily="34" charset="0"/>
            </a:endParaRPr>
          </a:p>
          <a:p>
            <a:pPr marL="12700">
              <a:lnSpc>
                <a:spcPct val="100000"/>
              </a:lnSpc>
              <a:spcBef>
                <a:spcPts val="100"/>
              </a:spcBef>
            </a:pPr>
            <a:r>
              <a:rPr lang="en-GB" sz="1200" dirty="0">
                <a:latin typeface="Arial" panose="020B0604020202020204" pitchFamily="34" charset="0"/>
                <a:cs typeface="Arial" panose="020B0604020202020204" pitchFamily="34" charset="0"/>
              </a:rPr>
              <a:t>We are committed to making our school safe, accessible and welcoming to the whole community. We have a range of different facilities to ensure access, including lifts to upper floors, ramps, accessible toilets, a therapy room for physiotherapy, specialist equipment including Tomcat chairs and equipment such as talking scales and calculators, adapted tools and sports equipment. We have installed braille signs on our classroom doors. </a:t>
            </a:r>
          </a:p>
          <a:p>
            <a:pPr marL="12700">
              <a:lnSpc>
                <a:spcPct val="100000"/>
              </a:lnSpc>
              <a:spcBef>
                <a:spcPts val="100"/>
              </a:spcBef>
            </a:pPr>
            <a:r>
              <a:rPr lang="en-GB" sz="1200" dirty="0">
                <a:latin typeface="Arial" panose="020B0604020202020204" pitchFamily="34" charset="0"/>
                <a:cs typeface="Arial" panose="020B0604020202020204" pitchFamily="34" charset="0"/>
              </a:rPr>
              <a:t>Our accessibility plan can be read in the </a:t>
            </a:r>
            <a:r>
              <a:rPr lang="en-GB" sz="1200" dirty="0">
                <a:latin typeface="Arial" panose="020B0604020202020204" pitchFamily="34" charset="0"/>
                <a:cs typeface="Arial" panose="020B0604020202020204" pitchFamily="34" charset="0"/>
                <a:hlinkClick r:id="rId11"/>
              </a:rPr>
              <a:t>policies section </a:t>
            </a:r>
            <a:r>
              <a:rPr lang="en-GB" sz="1200" dirty="0">
                <a:latin typeface="Arial" panose="020B0604020202020204" pitchFamily="34" charset="0"/>
                <a:cs typeface="Arial" panose="020B0604020202020204" pitchFamily="34" charset="0"/>
              </a:rPr>
              <a:t>of the school website. </a:t>
            </a:r>
            <a:endParaRPr sz="1200" dirty="0">
              <a:latin typeface="Arial"/>
              <a:cs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colorful chart with text&#10;&#10;AI-generated content may be incorrect.">
            <a:extLst>
              <a:ext uri="{FF2B5EF4-FFF2-40B4-BE49-F238E27FC236}">
                <a16:creationId xmlns:a16="http://schemas.microsoft.com/office/drawing/2014/main" id="{DB1CCEBB-CB79-3A5B-1904-36572EB61D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499" y="0"/>
            <a:ext cx="10606402" cy="7569200"/>
          </a:xfrm>
          <a:prstGeom prst="rect">
            <a:avLst/>
          </a:prstGeom>
        </p:spPr>
      </p:pic>
      <p:sp>
        <p:nvSpPr>
          <p:cNvPr id="4" name="TextBox 3">
            <a:extLst>
              <a:ext uri="{FF2B5EF4-FFF2-40B4-BE49-F238E27FC236}">
                <a16:creationId xmlns:a16="http://schemas.microsoft.com/office/drawing/2014/main" id="{B57E7E85-591E-741A-69F2-553DB685D272}"/>
              </a:ext>
            </a:extLst>
          </p:cNvPr>
          <p:cNvSpPr txBox="1"/>
          <p:nvPr/>
        </p:nvSpPr>
        <p:spPr>
          <a:xfrm>
            <a:off x="165100" y="203200"/>
            <a:ext cx="3200400" cy="369332"/>
          </a:xfrm>
          <a:prstGeom prst="rect">
            <a:avLst/>
          </a:prstGeom>
          <a:noFill/>
        </p:spPr>
        <p:txBody>
          <a:bodyPr wrap="square" rtlCol="0">
            <a:spAutoFit/>
          </a:bodyPr>
          <a:lstStyle/>
          <a:p>
            <a:r>
              <a:rPr lang="en-GB" dirty="0"/>
              <a:t>Appendix:</a:t>
            </a:r>
          </a:p>
        </p:txBody>
      </p:sp>
    </p:spTree>
    <p:extLst>
      <p:ext uri="{BB962C8B-B14F-4D97-AF65-F5344CB8AC3E}">
        <p14:creationId xmlns:p14="http://schemas.microsoft.com/office/powerpoint/2010/main" val="3530803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white rectangular box with pink text&#10;&#10;AI-generated content may be incorrect.">
            <a:extLst>
              <a:ext uri="{FF2B5EF4-FFF2-40B4-BE49-F238E27FC236}">
                <a16:creationId xmlns:a16="http://schemas.microsoft.com/office/drawing/2014/main" id="{95977DAC-8493-94D5-5AE8-7DDCA0B208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462" y="294124"/>
            <a:ext cx="10190476" cy="6980952"/>
          </a:xfrm>
          <a:prstGeom prst="rect">
            <a:avLst/>
          </a:prstGeom>
        </p:spPr>
      </p:pic>
    </p:spTree>
    <p:extLst>
      <p:ext uri="{BB962C8B-B14F-4D97-AF65-F5344CB8AC3E}">
        <p14:creationId xmlns:p14="http://schemas.microsoft.com/office/powerpoint/2010/main" val="2377974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white sheet with green text&#10;&#10;AI-generated content may be incorrect.">
            <a:extLst>
              <a:ext uri="{FF2B5EF4-FFF2-40B4-BE49-F238E27FC236}">
                <a16:creationId xmlns:a16="http://schemas.microsoft.com/office/drawing/2014/main" id="{9AC6B224-F3AC-1AF0-87EB-80DB7CB82C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319" y="294124"/>
            <a:ext cx="10504762" cy="6980952"/>
          </a:xfrm>
          <a:prstGeom prst="rect">
            <a:avLst/>
          </a:prstGeom>
        </p:spPr>
      </p:pic>
    </p:spTree>
    <p:extLst>
      <p:ext uri="{BB962C8B-B14F-4D97-AF65-F5344CB8AC3E}">
        <p14:creationId xmlns:p14="http://schemas.microsoft.com/office/powerpoint/2010/main" val="2651079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white sheet with blue text&#10;&#10;AI-generated content may be incorrect.">
            <a:extLst>
              <a:ext uri="{FF2B5EF4-FFF2-40B4-BE49-F238E27FC236}">
                <a16:creationId xmlns:a16="http://schemas.microsoft.com/office/drawing/2014/main" id="{29983855-7017-7A1C-F1DC-A844FEEB37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0509" y="294124"/>
            <a:ext cx="10352381" cy="6980952"/>
          </a:xfrm>
          <a:prstGeom prst="rect">
            <a:avLst/>
          </a:prstGeom>
        </p:spPr>
      </p:pic>
    </p:spTree>
    <p:extLst>
      <p:ext uri="{BB962C8B-B14F-4D97-AF65-F5344CB8AC3E}">
        <p14:creationId xmlns:p14="http://schemas.microsoft.com/office/powerpoint/2010/main" val="2197049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white sheet with black text&#10;&#10;AI-generated content may be incorrect.">
            <a:extLst>
              <a:ext uri="{FF2B5EF4-FFF2-40B4-BE49-F238E27FC236}">
                <a16:creationId xmlns:a16="http://schemas.microsoft.com/office/drawing/2014/main" id="{AD863C7A-72BA-4372-6E8D-9998C9B578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0509" y="151266"/>
            <a:ext cx="10352381" cy="7266667"/>
          </a:xfrm>
          <a:prstGeom prst="rect">
            <a:avLst/>
          </a:prstGeom>
        </p:spPr>
      </p:pic>
    </p:spTree>
    <p:extLst>
      <p:ext uri="{BB962C8B-B14F-4D97-AF65-F5344CB8AC3E}">
        <p14:creationId xmlns:p14="http://schemas.microsoft.com/office/powerpoint/2010/main" val="39910647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091798051069442B8E6B5FAABFC9C9F" ma:contentTypeVersion="22" ma:contentTypeDescription="Create a new document." ma:contentTypeScope="" ma:versionID="68c521ad9456a05d191e563ca98f77c6">
  <xsd:schema xmlns:xsd="http://www.w3.org/2001/XMLSchema" xmlns:xs="http://www.w3.org/2001/XMLSchema" xmlns:p="http://schemas.microsoft.com/office/2006/metadata/properties" xmlns:ns2="9da7815e-6224-41a2-8179-fbc5bdcec2cb" xmlns:ns3="d0777232-76ff-473e-a605-38085e621b35" xmlns:ns4="f66b2c2b-4729-4f38-bd2f-5735ce758558" targetNamespace="http://schemas.microsoft.com/office/2006/metadata/properties" ma:root="true" ma:fieldsID="d9617946b87c0a61b25dfd3cc562ad41" ns2:_="" ns3:_="" ns4:_="">
    <xsd:import namespace="9da7815e-6224-41a2-8179-fbc5bdcec2cb"/>
    <xsd:import namespace="d0777232-76ff-473e-a605-38085e621b35"/>
    <xsd:import namespace="f66b2c2b-4729-4f38-bd2f-5735ce758558"/>
    <xsd:element name="properties">
      <xsd:complexType>
        <xsd:sequence>
          <xsd:element name="documentManagement">
            <xsd:complexType>
              <xsd:all>
                <xsd:element ref="ns2:l6221dbcf1b24d8983da1c7d4acfb9aa" minOccurs="0"/>
                <xsd:element ref="ns2:TaxCatchAll" minOccurs="0"/>
                <xsd:element ref="ns3:MediaServiceMetadata" minOccurs="0"/>
                <xsd:element ref="ns3:MediaServiceFastMetadata" minOccurs="0"/>
                <xsd:element ref="ns4:SharedWithUsers" minOccurs="0"/>
                <xsd:element ref="ns4:SharedWithDetails"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3:MediaServiceOCR" minOccurs="0"/>
                <xsd:element ref="ns3:MediaServiceLocation" minOccurs="0"/>
                <xsd:element ref="ns3:MediaLengthInSeconds" minOccurs="0"/>
                <xsd:element ref="ns3:lcf76f155ced4ddcb4097134ff3c332f"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a7815e-6224-41a2-8179-fbc5bdcec2cb" elementFormDefault="qualified">
    <xsd:import namespace="http://schemas.microsoft.com/office/2006/documentManagement/types"/>
    <xsd:import namespace="http://schemas.microsoft.com/office/infopath/2007/PartnerControls"/>
    <xsd:element name="l6221dbcf1b24d8983da1c7d4acfb9aa" ma:index="9" nillable="true" ma:taxonomy="true" ma:internalName="l6221dbcf1b24d8983da1c7d4acfb9aa" ma:taxonomyFieldName="Document_x0020_Category" ma:displayName="Document Category" ma:fieldId="{56221dbc-f1b2-4d89-83da-1c7d4acfb9aa}" ma:sspId="755c0e60-3cfb-4199-92cf-3a58c40b78d9" ma:termSetId="661e7864-180b-417f-bce2-625c5702c597" ma:anchorId="00000000-0000-0000-0000-000000000000" ma:open="false" ma:isKeyword="false">
      <xsd:complexType>
        <xsd:sequence>
          <xsd:element ref="pc:Terms" minOccurs="0" maxOccurs="1"/>
        </xsd:sequence>
      </xsd:complexType>
    </xsd:element>
    <xsd:element name="TaxCatchAll" ma:index="10" nillable="true" ma:displayName="Taxonomy Catch All Column" ma:hidden="true" ma:list="{ca470b94-4fdf-430d-b91a-1b3064b39b9f}" ma:internalName="TaxCatchAll" ma:showField="CatchAllData" ma:web="9da7815e-6224-41a2-8179-fbc5bdcec2c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0777232-76ff-473e-a605-38085e621b35"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ternalName="MediaServiceLocation"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755c0e60-3cfb-4199-92cf-3a58c40b78d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66b2c2b-4729-4f38-bd2f-5735ce758558"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6221dbcf1b24d8983da1c7d4acfb9aa xmlns="9da7815e-6224-41a2-8179-fbc5bdcec2cb">
      <Terms xmlns="http://schemas.microsoft.com/office/infopath/2007/PartnerControls"/>
    </l6221dbcf1b24d8983da1c7d4acfb9aa>
    <lcf76f155ced4ddcb4097134ff3c332f xmlns="d0777232-76ff-473e-a605-38085e621b35">
      <Terms xmlns="http://schemas.microsoft.com/office/infopath/2007/PartnerControls"/>
    </lcf76f155ced4ddcb4097134ff3c332f>
    <TaxCatchAll xmlns="9da7815e-6224-41a2-8179-fbc5bdcec2cb" xsi:nil="true"/>
  </documentManagement>
</p:properties>
</file>

<file path=customXml/itemProps1.xml><?xml version="1.0" encoding="utf-8"?>
<ds:datastoreItem xmlns:ds="http://schemas.openxmlformats.org/officeDocument/2006/customXml" ds:itemID="{9E621844-349D-4398-94AA-3F28FB06310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da7815e-6224-41a2-8179-fbc5bdcec2cb"/>
    <ds:schemaRef ds:uri="d0777232-76ff-473e-a605-38085e621b35"/>
    <ds:schemaRef ds:uri="f66b2c2b-4729-4f38-bd2f-5735ce75855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9A66F4C-3ECD-4E7B-AD51-14E795D653D3}">
  <ds:schemaRefs>
    <ds:schemaRef ds:uri="http://schemas.microsoft.com/sharepoint/v3/contenttype/forms"/>
  </ds:schemaRefs>
</ds:datastoreItem>
</file>

<file path=customXml/itemProps3.xml><?xml version="1.0" encoding="utf-8"?>
<ds:datastoreItem xmlns:ds="http://schemas.openxmlformats.org/officeDocument/2006/customXml" ds:itemID="{26C5DAD7-88FB-42E7-906E-7B2D542DE2AD}">
  <ds:schemaRefs>
    <ds:schemaRef ds:uri="http://schemas.microsoft.com/office/2006/metadata/properties"/>
    <ds:schemaRef ds:uri="http://schemas.microsoft.com/office/infopath/2007/PartnerControls"/>
    <ds:schemaRef ds:uri="9da7815e-6224-41a2-8179-fbc5bdcec2cb"/>
    <ds:schemaRef ds:uri="d0777232-76ff-473e-a605-38085e621b35"/>
  </ds:schemaRefs>
</ds:datastoreItem>
</file>

<file path=docMetadata/LabelInfo.xml><?xml version="1.0" encoding="utf-8"?>
<clbl:labelList xmlns:clbl="http://schemas.microsoft.com/office/2020/mipLabelMetadata">
  <clbl:label id="{e25599d4-67a6-4230-845b-3a0138b2778c}" enabled="1" method="Standard" siteId="{7eeaedd6-bf37-4015-8fe9-19fbc2c02d55}" removed="0"/>
</clbl:labelList>
</file>

<file path=docProps/app.xml><?xml version="1.0" encoding="utf-8"?>
<Properties xmlns="http://schemas.openxmlformats.org/officeDocument/2006/extended-properties" xmlns:vt="http://schemas.openxmlformats.org/officeDocument/2006/docPropsVTypes">
  <Template/>
  <TotalTime>10360</TotalTime>
  <Words>1870</Words>
  <Application>Microsoft Office PowerPoint</Application>
  <PresentationFormat>Custom</PresentationFormat>
  <Paragraphs>117</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Segoe 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Emma Neagle</dc:creator>
  <cp:lastModifiedBy>Emily Oakley-Pullen</cp:lastModifiedBy>
  <cp:revision>62</cp:revision>
  <dcterms:created xsi:type="dcterms:W3CDTF">2025-11-04T10:01:58Z</dcterms:created>
  <dcterms:modified xsi:type="dcterms:W3CDTF">2026-04-09T10:09:07Z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2025-11-04T00:00:00Z</vt:filetime>
  </property>
  <property fmtid="{D5CDD505-2E9C-101B-9397-08002B2CF9AE}" pid="3" name="LastSaved">
    <vt:filetime>2025-11-04T00:00:00Z</vt:filetime>
  </property>
  <property fmtid="{D5CDD505-2E9C-101B-9397-08002B2CF9AE}" pid="4" name="Producer">
    <vt:lpwstr>macOS Version 15.7.1 (Build 24G231) Quartz PDFContext</vt:lpwstr>
  </property>
  <property fmtid="{D5CDD505-2E9C-101B-9397-08002B2CF9AE}" pid="5" name="MSIP_Label_e25599d4-67a6-4230-845b-3a0138b2778c_Enabled">
    <vt:lpwstr>true</vt:lpwstr>
  </property>
  <property fmtid="{D5CDD505-2E9C-101B-9397-08002B2CF9AE}" pid="6" name="MSIP_Label_e25599d4-67a6-4230-845b-3a0138b2778c_SetDate">
    <vt:lpwstr>2025-11-04T10:13:50Z</vt:lpwstr>
  </property>
  <property fmtid="{D5CDD505-2E9C-101B-9397-08002B2CF9AE}" pid="7" name="MSIP_Label_e25599d4-67a6-4230-845b-3a0138b2778c_Method">
    <vt:lpwstr>Standard</vt:lpwstr>
  </property>
  <property fmtid="{D5CDD505-2E9C-101B-9397-08002B2CF9AE}" pid="8" name="MSIP_Label_e25599d4-67a6-4230-845b-3a0138b2778c_Name">
    <vt:lpwstr>defa4170-0d19-0005-0004-bc88714345d2</vt:lpwstr>
  </property>
  <property fmtid="{D5CDD505-2E9C-101B-9397-08002B2CF9AE}" pid="9" name="MSIP_Label_e25599d4-67a6-4230-845b-3a0138b2778c_SiteId">
    <vt:lpwstr>7eeaedd6-bf37-4015-8fe9-19fbc2c02d55</vt:lpwstr>
  </property>
  <property fmtid="{D5CDD505-2E9C-101B-9397-08002B2CF9AE}" pid="10" name="MSIP_Label_e25599d4-67a6-4230-845b-3a0138b2778c_ActionId">
    <vt:lpwstr>3e4c4344-303f-47f3-bd53-533912c02352</vt:lpwstr>
  </property>
  <property fmtid="{D5CDD505-2E9C-101B-9397-08002B2CF9AE}" pid="11" name="MSIP_Label_e25599d4-67a6-4230-845b-3a0138b2778c_ContentBits">
    <vt:lpwstr>0</vt:lpwstr>
  </property>
  <property fmtid="{D5CDD505-2E9C-101B-9397-08002B2CF9AE}" pid="12" name="MSIP_Label_e25599d4-67a6-4230-845b-3a0138b2778c_Tag">
    <vt:lpwstr>10, 3, 0, 1</vt:lpwstr>
  </property>
  <property fmtid="{D5CDD505-2E9C-101B-9397-08002B2CF9AE}" pid="13" name="ContentTypeId">
    <vt:lpwstr>0x010100C091798051069442B8E6B5FAABFC9C9F</vt:lpwstr>
  </property>
  <property fmtid="{D5CDD505-2E9C-101B-9397-08002B2CF9AE}" pid="14" name="MediaServiceImageTags">
    <vt:lpwstr/>
  </property>
  <property fmtid="{D5CDD505-2E9C-101B-9397-08002B2CF9AE}" pid="15" name="Document_x0020_Category">
    <vt:lpwstr/>
  </property>
  <property fmtid="{D5CDD505-2E9C-101B-9397-08002B2CF9AE}" pid="16" name="Document Category">
    <vt:lpwstr/>
  </property>
</Properties>
</file>